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2.svg" ContentType="image/svg+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36.svg" ContentType="image/svg+xml"/>
  <Override PartName="/ppt/media/image38.svg" ContentType="image/svg+xml"/>
  <Override PartName="/ppt/media/image40.svg" ContentType="image/svg+xml"/>
  <Override PartName="/ppt/media/image46.svg" ContentType="image/svg+xml"/>
  <Override PartName="/ppt/media/image49.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95" r:id="rId3"/>
    <p:sldId id="296" r:id="rId5"/>
    <p:sldId id="384" r:id="rId6"/>
    <p:sldId id="387" r:id="rId7"/>
    <p:sldId id="391" r:id="rId8"/>
    <p:sldId id="399" r:id="rId9"/>
    <p:sldId id="353" r:id="rId10"/>
    <p:sldId id="392" r:id="rId11"/>
    <p:sldId id="400" r:id="rId12"/>
    <p:sldId id="402" r:id="rId13"/>
    <p:sldId id="403" r:id="rId14"/>
    <p:sldId id="404" r:id="rId15"/>
    <p:sldId id="405" r:id="rId16"/>
    <p:sldId id="393" r:id="rId17"/>
    <p:sldId id="406" r:id="rId18"/>
    <p:sldId id="407" r:id="rId19"/>
    <p:sldId id="354" r:id="rId20"/>
    <p:sldId id="394" r:id="rId21"/>
    <p:sldId id="423" r:id="rId22"/>
    <p:sldId id="419" r:id="rId23"/>
    <p:sldId id="421" r:id="rId24"/>
    <p:sldId id="424" r:id="rId25"/>
    <p:sldId id="422" r:id="rId26"/>
    <p:sldId id="396" r:id="rId27"/>
    <p:sldId id="417" r:id="rId28"/>
    <p:sldId id="414" r:id="rId29"/>
    <p:sldId id="418" r:id="rId30"/>
    <p:sldId id="398" r:id="rId31"/>
    <p:sldId id="389" r:id="rId32"/>
    <p:sldId id="388" r:id="rId33"/>
    <p:sldId id="390" r:id="rId34"/>
    <p:sldId id="356" r:id="rId35"/>
    <p:sldId id="383" r:id="rId36"/>
    <p:sldId id="408" r:id="rId37"/>
  </p:sldIdLst>
  <p:sldSz cx="9144000" cy="5143500" type="screen16x9"/>
  <p:notesSz cx="6858000" cy="9144000"/>
  <p:embeddedFontLst>
    <p:embeddedFont>
      <p:font typeface="Wingdings 3" panose="05040102010807070707" pitchFamily="18" charset="2"/>
      <p:regular r:id="rId41"/>
    </p:embeddedFont>
    <p:embeddedFont>
      <p:font typeface="Open Sans" panose="020B0606030504020204"/>
      <p:regular r:id="rId42"/>
      <p:bold r:id="rId43"/>
      <p:italic r:id="rId44"/>
      <p:boldItalic r:id="rId45"/>
    </p:embeddedFont>
    <p:embeddedFont>
      <p:font typeface="Rustic Printed" panose="020B0604020202020204"/>
      <p:regular r:id="rId46"/>
    </p:embeddedFont>
    <p:embeddedFont>
      <p:font typeface="Droid Arabic Naskh Bold" panose="020B0604020202020204"/>
      <p:regular r:id="rId47"/>
    </p:embeddedFont>
    <p:embeddedFont>
      <p:font typeface="Poppins" panose="00000500000000000000" charset="0"/>
      <p:regular r:id="rId48"/>
      <p:bold r:id="rId49"/>
      <p:italic r:id="rId50"/>
      <p:boldItalic r:id="rId51"/>
    </p:embeddedFont>
    <p:embeddedFont>
      <p:font typeface="Aldhabi" panose="01000000000000000000" charset="0"/>
      <p:regular r:id="rId52"/>
    </p:embeddedFont>
    <p:embeddedFont>
      <p:font typeface="Century Gothic" panose="020B0502020202020204" charset="0"/>
      <p:regular r:id="rId53"/>
      <p:bold r:id="rId54"/>
      <p:italic r:id="rId55"/>
      <p:boldItalic r:id="rId56"/>
    </p:embeddedFont>
    <p:embeddedFont>
      <p:font typeface="Book Antiqua" panose="02040602050305030304"/>
      <p:regular r:id="rId57"/>
      <p:bold r:id="rId58"/>
      <p:italic r:id="rId59"/>
      <p:boldItalic r:id="rId60"/>
    </p:embeddedFont>
    <p:embeddedFont>
      <p:font typeface="Anton"/>
      <p:regular r:id="rId61"/>
    </p:embeddedFont>
    <p:embeddedFont>
      <p:font typeface="Calibri" panose="020F0502020204030204" pitchFamily="34" charset="0"/>
      <p:regular r:id="rId62"/>
      <p:bold r:id="rId63"/>
      <p:italic r:id="rId64"/>
      <p:boldItalic r:id="rId65"/>
    </p:embeddedFont>
    <p:embeddedFont>
      <p:font typeface="XM Vahid Bold" panose="020B0604020202020204"/>
      <p:regular r:id="rId66"/>
    </p:embeddedFont>
    <p:embeddedFont>
      <p:font typeface="Tahoma" panose="020B0604030504040204" charset="0"/>
      <p:regular r:id="rId67"/>
      <p:bold r:id="rId6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2F"/>
    <a:srgbClr val="FE9A2C"/>
    <a:srgbClr val="53D2FF"/>
    <a:srgbClr val="A568D2"/>
    <a:srgbClr val="FFFFCC"/>
    <a:srgbClr val="FFCCFF"/>
    <a:srgbClr val="7DD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font" Target="fonts/font28.fntdata"/><Relationship Id="rId67" Type="http://schemas.openxmlformats.org/officeDocument/2006/relationships/font" Target="fonts/font27.fntdata"/><Relationship Id="rId66" Type="http://schemas.openxmlformats.org/officeDocument/2006/relationships/font" Target="fonts/font26.fntdata"/><Relationship Id="rId65" Type="http://schemas.openxmlformats.org/officeDocument/2006/relationships/font" Target="fonts/font25.fntdata"/><Relationship Id="rId64" Type="http://schemas.openxmlformats.org/officeDocument/2006/relationships/font" Target="fonts/font24.fntdata"/><Relationship Id="rId63" Type="http://schemas.openxmlformats.org/officeDocument/2006/relationships/font" Target="fonts/font23.fntdata"/><Relationship Id="rId62" Type="http://schemas.openxmlformats.org/officeDocument/2006/relationships/font" Target="fonts/font22.fntdata"/><Relationship Id="rId61" Type="http://schemas.openxmlformats.org/officeDocument/2006/relationships/font" Target="fonts/font21.fntdata"/><Relationship Id="rId60" Type="http://schemas.openxmlformats.org/officeDocument/2006/relationships/font" Target="fonts/font20.fntdata"/><Relationship Id="rId6" Type="http://schemas.openxmlformats.org/officeDocument/2006/relationships/slide" Target="slides/slide3.xml"/><Relationship Id="rId59" Type="http://schemas.openxmlformats.org/officeDocument/2006/relationships/font" Target="fonts/font19.fntdata"/><Relationship Id="rId58" Type="http://schemas.openxmlformats.org/officeDocument/2006/relationships/font" Target="fonts/font18.fntdata"/><Relationship Id="rId57" Type="http://schemas.openxmlformats.org/officeDocument/2006/relationships/font" Target="fonts/font17.fntdata"/><Relationship Id="rId56" Type="http://schemas.openxmlformats.org/officeDocument/2006/relationships/font" Target="fonts/font16.fntdata"/><Relationship Id="rId55" Type="http://schemas.openxmlformats.org/officeDocument/2006/relationships/font" Target="fonts/font15.fntdata"/><Relationship Id="rId54" Type="http://schemas.openxmlformats.org/officeDocument/2006/relationships/font" Target="fonts/font14.fntdata"/><Relationship Id="rId53" Type="http://schemas.openxmlformats.org/officeDocument/2006/relationships/font" Target="fonts/font13.fntdata"/><Relationship Id="rId52" Type="http://schemas.openxmlformats.org/officeDocument/2006/relationships/font" Target="fonts/font12.fntdata"/><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slide" Target="slides/slide2.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914400"/>
            <a:ext cx="8128000" cy="4572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a:xfrm>
            <a:off x="3884414" y="8685894"/>
            <a:ext cx="2972098" cy="456595"/>
          </a:xfrm>
          <a:prstGeom prst="rect">
            <a:avLst/>
          </a:prstGeom>
        </p:spPr>
        <p:txBody>
          <a:bodyPr lIns="86493" tIns="43247" rIns="86493" bIns="43247"/>
          <a:lstStyle/>
          <a:p>
            <a:fld id="{393B0741-0365-4C62-BEDE-2DDCAF473CE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914400"/>
            <a:ext cx="8128000" cy="4572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a:xfrm>
            <a:off x="3884414" y="8685894"/>
            <a:ext cx="2972098" cy="456595"/>
          </a:xfrm>
          <a:prstGeom prst="rect">
            <a:avLst/>
          </a:prstGeom>
        </p:spPr>
        <p:txBody>
          <a:bodyPr lIns="86493" tIns="43247" rIns="86493" bIns="43247"/>
          <a:lstStyle/>
          <a:p>
            <a:fld id="{393B0741-0365-4C62-BEDE-2DDCAF473CE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914400"/>
            <a:ext cx="8128000" cy="4572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a:xfrm>
            <a:off x="3884414" y="8685894"/>
            <a:ext cx="2972098" cy="456595"/>
          </a:xfrm>
          <a:prstGeom prst="rect">
            <a:avLst/>
          </a:prstGeom>
        </p:spPr>
        <p:txBody>
          <a:bodyPr lIns="86493" tIns="43247" rIns="86493" bIns="43247"/>
          <a:lstStyle/>
          <a:p>
            <a:fld id="{393B0741-0365-4C62-BEDE-2DDCAF473CE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4"/>
        <p:cNvGrpSpPr/>
        <p:nvPr/>
      </p:nvGrpSpPr>
      <p:grpSpPr>
        <a:xfrm>
          <a:off x="0" y="0"/>
          <a:ext cx="0" cy="0"/>
          <a:chOff x="0" y="0"/>
          <a:chExt cx="0" cy="0"/>
        </a:xfrm>
      </p:grpSpPr>
      <p:sp>
        <p:nvSpPr>
          <p:cNvPr id="995" name="Google Shape;995;ga953684262_0_15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a953684262_0_15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914400"/>
            <a:ext cx="8128000" cy="4572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a:xfrm>
            <a:off x="3884414" y="8685894"/>
            <a:ext cx="2972098" cy="456595"/>
          </a:xfrm>
          <a:prstGeom prst="rect">
            <a:avLst/>
          </a:prstGeom>
        </p:spPr>
        <p:txBody>
          <a:bodyPr lIns="86493" tIns="43247" rIns="86493" bIns="43247"/>
          <a:lstStyle/>
          <a:p>
            <a:fld id="{393B0741-0365-4C62-BEDE-2DDCAF473CE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914400"/>
            <a:ext cx="8128000" cy="4572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a:xfrm>
            <a:off x="3884414" y="8685894"/>
            <a:ext cx="2972098" cy="456595"/>
          </a:xfrm>
          <a:prstGeom prst="rect">
            <a:avLst/>
          </a:prstGeom>
        </p:spPr>
        <p:txBody>
          <a:bodyPr lIns="86493" tIns="43247" rIns="86493" bIns="43247"/>
          <a:lstStyle/>
          <a:p>
            <a:fld id="{393B0741-0365-4C62-BEDE-2DDCAF473CE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914400"/>
            <a:ext cx="8128000" cy="4572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a:xfrm>
            <a:off x="3884414" y="8685894"/>
            <a:ext cx="2972098" cy="456595"/>
          </a:xfrm>
          <a:prstGeom prst="rect">
            <a:avLst/>
          </a:prstGeom>
        </p:spPr>
        <p:txBody>
          <a:bodyPr lIns="86493" tIns="43247" rIns="86493" bIns="43247"/>
          <a:lstStyle/>
          <a:p>
            <a:fld id="{393B0741-0365-4C62-BEDE-2DDCAF473CE4}"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914400"/>
            <a:ext cx="8128000" cy="4572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a:xfrm>
            <a:off x="3884414" y="8685894"/>
            <a:ext cx="2972098" cy="456595"/>
          </a:xfrm>
          <a:prstGeom prst="rect">
            <a:avLst/>
          </a:prstGeom>
        </p:spPr>
        <p:txBody>
          <a:bodyPr lIns="86493" tIns="43247" rIns="86493" bIns="43247"/>
          <a:lstStyle/>
          <a:p>
            <a:fld id="{393B0741-0365-4C62-BEDE-2DDCAF473CE4}"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2250" y="914400"/>
            <a:ext cx="8128000" cy="4572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a:xfrm>
            <a:off x="3884414" y="8685894"/>
            <a:ext cx="2972098" cy="456595"/>
          </a:xfrm>
          <a:prstGeom prst="rect">
            <a:avLst/>
          </a:prstGeom>
        </p:spPr>
        <p:txBody>
          <a:bodyPr lIns="86493" tIns="43247" rIns="86493" bIns="43247"/>
          <a:lstStyle/>
          <a:p>
            <a:fld id="{393B0741-0365-4C62-BEDE-2DDCAF473CE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514350"/>
            <a:ext cx="6000750" cy="2228851"/>
          </a:xfrm>
        </p:spPr>
        <p:txBody>
          <a:bodyPr anchor="b">
            <a:normAutofit/>
          </a:bodyPr>
          <a:lstStyle>
            <a:lvl1pPr algn="l">
              <a:defRPr sz="3600">
                <a:effectLst/>
              </a:defRPr>
            </a:lvl1pPr>
          </a:lstStyle>
          <a:p>
            <a:r>
              <a:rPr lang="en-US"/>
              <a:t>Click to edit Master title style</a:t>
            </a:r>
            <a:endParaRPr lang="en-US"/>
          </a:p>
        </p:txBody>
      </p:sp>
      <p:sp>
        <p:nvSpPr>
          <p:cNvPr id="3" name="Subtitle 2"/>
          <p:cNvSpPr>
            <a:spLocks noGrp="1"/>
          </p:cNvSpPr>
          <p:nvPr>
            <p:ph type="subTitle" idx="1"/>
          </p:nvPr>
        </p:nvSpPr>
        <p:spPr>
          <a:xfrm>
            <a:off x="513159" y="2882900"/>
            <a:ext cx="4800600" cy="1460500"/>
          </a:xfrm>
        </p:spPr>
        <p:txBody>
          <a:bodyPr anchor="t">
            <a:normAutofit/>
          </a:bodyPr>
          <a:lstStyle>
            <a:lvl1pPr marL="0" indent="0" algn="l">
              <a:buNone/>
              <a:defRPr sz="1575">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cxnSp>
        <p:nvCxnSpPr>
          <p:cNvPr id="16" name="Straight Connector 15"/>
          <p:cNvCxnSpPr/>
          <p:nvPr/>
        </p:nvCxnSpPr>
        <p:spPr>
          <a:xfrm flipH="1">
            <a:off x="6171009" y="6350"/>
            <a:ext cx="2857500" cy="2857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68659"/>
            <a:ext cx="4560491" cy="45604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171450"/>
            <a:ext cx="3714750" cy="371475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24209"/>
            <a:ext cx="3639742" cy="363974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457201"/>
            <a:ext cx="3257549" cy="325754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17" name="Picture Placeholder 2"/>
          <p:cNvSpPr>
            <a:spLocks noGrp="1" noChangeAspect="1"/>
          </p:cNvSpPr>
          <p:nvPr>
            <p:ph type="pic" idx="13"/>
          </p:nvPr>
        </p:nvSpPr>
        <p:spPr>
          <a:xfrm>
            <a:off x="514350" y="400050"/>
            <a:ext cx="8114109" cy="234315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a:p>
        </p:txBody>
      </p:sp>
      <p:sp>
        <p:nvSpPr>
          <p:cNvPr id="16" name="Text Placeholder 9"/>
          <p:cNvSpPr>
            <a:spLocks noGrp="1"/>
          </p:cNvSpPr>
          <p:nvPr>
            <p:ph type="body" sz="quarter" idx="14"/>
          </p:nvPr>
        </p:nvSpPr>
        <p:spPr>
          <a:xfrm>
            <a:off x="685801" y="2882900"/>
            <a:ext cx="6228158" cy="3429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anchor="ctr">
            <a:normAutofit/>
          </a:bodyPr>
          <a:lstStyle>
            <a:lvl1pPr algn="l">
              <a:defRPr sz="2400" b="0" cap="all"/>
            </a:lvl1pPr>
          </a:lstStyle>
          <a:p>
            <a:r>
              <a:rPr lang="en-US"/>
              <a:t>Click to edit Master title style</a:t>
            </a:r>
            <a:endParaRPr lang="en-US"/>
          </a:p>
        </p:txBody>
      </p:sp>
      <p:sp>
        <p:nvSpPr>
          <p:cNvPr id="3" name="Text Placeholder 2"/>
          <p:cNvSpPr>
            <a:spLocks noGrp="1"/>
          </p:cNvSpPr>
          <p:nvPr>
            <p:ph type="body" idx="1"/>
          </p:nvPr>
        </p:nvSpPr>
        <p:spPr>
          <a:xfrm>
            <a:off x="513159" y="3086100"/>
            <a:ext cx="6401991" cy="140970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514350"/>
            <a:ext cx="6858001" cy="2057400"/>
          </a:xfrm>
        </p:spPr>
        <p:txBody>
          <a:bodyPr anchor="ctr">
            <a:normAutofit/>
          </a:bodyPr>
          <a:lstStyle>
            <a:lvl1pPr algn="l">
              <a:defRPr sz="2400" b="0" cap="all">
                <a:solidFill>
                  <a:schemeClr val="tx1"/>
                </a:solidFill>
              </a:defRPr>
            </a:lvl1pPr>
          </a:lstStyle>
          <a:p>
            <a:r>
              <a:rPr lang="en-US"/>
              <a:t>Click to edit Master title style</a:t>
            </a:r>
            <a:endParaRPr lang="en-US"/>
          </a:p>
        </p:txBody>
      </p:sp>
      <p:sp>
        <p:nvSpPr>
          <p:cNvPr id="10" name="Text Placeholder 9"/>
          <p:cNvSpPr>
            <a:spLocks noGrp="1"/>
          </p:cNvSpPr>
          <p:nvPr>
            <p:ph type="body" sz="quarter" idx="13"/>
          </p:nvPr>
        </p:nvSpPr>
        <p:spPr>
          <a:xfrm>
            <a:off x="1084659" y="2571750"/>
            <a:ext cx="6400800"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513160" y="3225801"/>
            <a:ext cx="6400800" cy="1263649"/>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
        <p:nvSpPr>
          <p:cNvPr id="14" name="TextBox 13"/>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a:solidFill>
                  <a:schemeClr val="tx1"/>
                </a:solidFill>
                <a:effectLst/>
              </a:rPr>
              <a:t>“</a:t>
            </a:r>
            <a:endParaRPr lang="en-US" sz="6000">
              <a:solidFill>
                <a:schemeClr val="tx1"/>
              </a:solidFill>
              <a:effectLst/>
            </a:endParaRPr>
          </a:p>
        </p:txBody>
      </p:sp>
      <p:sp>
        <p:nvSpPr>
          <p:cNvPr id="15" name="TextBox 14"/>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a:solidFill>
                  <a:schemeClr val="tx1"/>
                </a:solidFill>
                <a:effectLst/>
              </a:rPr>
              <a:t>”</a:t>
            </a:r>
            <a:endParaRPr lang="en-US" sz="6000">
              <a:solidFill>
                <a:schemeClr val="tx1"/>
              </a:solidFill>
              <a:effectLst/>
            </a:endParaRP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2571750"/>
            <a:ext cx="6400800" cy="1273050"/>
          </a:xfrm>
        </p:spPr>
        <p:txBody>
          <a:bodyPr anchor="b">
            <a:normAutofit/>
          </a:bodyPr>
          <a:lstStyle>
            <a:lvl1pPr algn="l">
              <a:defRPr sz="2400" b="0" cap="all"/>
            </a:lvl1pPr>
          </a:lstStyle>
          <a:p>
            <a:r>
              <a:rPr lang="en-US"/>
              <a:t>Click to edit Master title style</a:t>
            </a:r>
            <a:endParaRPr lang="en-US"/>
          </a:p>
        </p:txBody>
      </p:sp>
      <p:sp>
        <p:nvSpPr>
          <p:cNvPr id="3" name="Text Placeholder 2"/>
          <p:cNvSpPr>
            <a:spLocks noGrp="1"/>
          </p:cNvSpPr>
          <p:nvPr>
            <p:ph type="body" idx="1"/>
          </p:nvPr>
        </p:nvSpPr>
        <p:spPr>
          <a:xfrm>
            <a:off x="513158" y="3849736"/>
            <a:ext cx="6401993" cy="645300"/>
          </a:xfrm>
        </p:spPr>
        <p:txBody>
          <a:bodyPr anchor="t">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514350"/>
            <a:ext cx="6858000" cy="2057400"/>
          </a:xfrm>
        </p:spPr>
        <p:txBody>
          <a:bodyPr anchor="ctr">
            <a:normAutofit/>
          </a:bodyPr>
          <a:lstStyle>
            <a:lvl1pPr algn="l">
              <a:defRPr sz="2400" b="0" cap="all">
                <a:solidFill>
                  <a:schemeClr val="tx1"/>
                </a:solidFill>
              </a:defRPr>
            </a:lvl1pPr>
          </a:lstStyle>
          <a:p>
            <a:r>
              <a:rPr lang="en-US"/>
              <a:t>Click to edit Master title style</a:t>
            </a:r>
            <a:endParaRPr lang="en-US"/>
          </a:p>
        </p:txBody>
      </p:sp>
      <p:sp>
        <p:nvSpPr>
          <p:cNvPr id="10" name="Text Placeholder 9"/>
          <p:cNvSpPr>
            <a:spLocks noGrp="1"/>
          </p:cNvSpPr>
          <p:nvPr>
            <p:ph type="body" sz="quarter" idx="13"/>
          </p:nvPr>
        </p:nvSpPr>
        <p:spPr>
          <a:xfrm>
            <a:off x="513159" y="2946400"/>
            <a:ext cx="6400801" cy="78740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513159" y="3733800"/>
            <a:ext cx="6400801" cy="7620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
        <p:nvSpPr>
          <p:cNvPr id="11" name="TextBox 10"/>
          <p:cNvSpPr txBox="1"/>
          <p:nvPr/>
        </p:nvSpPr>
        <p:spPr>
          <a:xfrm>
            <a:off x="398859" y="609167"/>
            <a:ext cx="457200" cy="438582"/>
          </a:xfrm>
          <a:prstGeom prst="rect">
            <a:avLst/>
          </a:prstGeom>
        </p:spPr>
        <p:txBody>
          <a:bodyPr vert="horz" lIns="68580" tIns="34290" rIns="68580" bIns="34290" rtlCol="0" anchor="ctr">
            <a:noAutofit/>
          </a:bodyPr>
          <a:lstStyle/>
          <a:p>
            <a:pPr lvl="0"/>
            <a:r>
              <a:rPr lang="en-US" sz="6000">
                <a:solidFill>
                  <a:schemeClr val="tx1"/>
                </a:solidFill>
                <a:effectLst/>
              </a:rPr>
              <a:t>“</a:t>
            </a:r>
            <a:endParaRPr lang="en-US" sz="6000">
              <a:solidFill>
                <a:schemeClr val="tx1"/>
              </a:solidFill>
              <a:effectLst/>
            </a:endParaRPr>
          </a:p>
        </p:txBody>
      </p:sp>
      <p:sp>
        <p:nvSpPr>
          <p:cNvPr id="12" name="TextBox 11"/>
          <p:cNvSpPr txBox="1"/>
          <p:nvPr/>
        </p:nvSpPr>
        <p:spPr>
          <a:xfrm>
            <a:off x="7714059" y="2076451"/>
            <a:ext cx="457200" cy="438582"/>
          </a:xfrm>
          <a:prstGeom prst="rect">
            <a:avLst/>
          </a:prstGeom>
        </p:spPr>
        <p:txBody>
          <a:bodyPr vert="horz" lIns="68580" tIns="34290" rIns="68580" bIns="34290" rtlCol="0" anchor="ctr">
            <a:noAutofit/>
          </a:bodyPr>
          <a:lstStyle/>
          <a:p>
            <a:pPr lvl="0" algn="r"/>
            <a:r>
              <a:rPr lang="en-US" sz="6000">
                <a:solidFill>
                  <a:schemeClr val="tx1"/>
                </a:solidFill>
                <a:effectLst/>
              </a:rPr>
              <a:t>”</a:t>
            </a:r>
            <a:endParaRPr lang="en-US" sz="6000">
              <a:solidFill>
                <a:schemeClr val="tx1"/>
              </a:solidFill>
              <a:effectLst/>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a:p>
        </p:txBody>
      </p:sp>
      <p:sp>
        <p:nvSpPr>
          <p:cNvPr id="10" name="Text Placeholder 9"/>
          <p:cNvSpPr>
            <a:spLocks noGrp="1"/>
          </p:cNvSpPr>
          <p:nvPr>
            <p:ph type="body" sz="quarter" idx="13"/>
          </p:nvPr>
        </p:nvSpPr>
        <p:spPr>
          <a:xfrm>
            <a:off x="513159" y="2946401"/>
            <a:ext cx="6400800" cy="628650"/>
          </a:xfrm>
        </p:spPr>
        <p:txBody>
          <a:bodyPr vert="horz" lIns="91440" tIns="45720" rIns="91440" bIns="45720" rtlCol="0" anchor="b">
            <a:normAutofit/>
          </a:bodyPr>
          <a:lstStyle>
            <a:lvl1pPr>
              <a:buNone/>
              <a:defRPr lang="en-US" sz="1800" b="0" cap="all" dirty="0">
                <a:ln w="3175" cmpd="sng">
                  <a:noFill/>
                </a:ln>
                <a:solidFill>
                  <a:schemeClr val="tx1"/>
                </a:solidFill>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513159" y="3575049"/>
            <a:ext cx="6400801" cy="9207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fld>
            <a:endParaRPr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514350"/>
            <a:ext cx="1543050" cy="34290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514350" y="514350"/>
            <a:ext cx="5867400" cy="398145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68"/>
        <p:cNvGrpSpPr/>
        <p:nvPr/>
      </p:nvGrpSpPr>
      <p:grpSpPr>
        <a:xfrm>
          <a:off x="0" y="0"/>
          <a:ext cx="0" cy="0"/>
          <a:chOff x="0" y="0"/>
          <a:chExt cx="0" cy="0"/>
        </a:xfrm>
      </p:grpSpPr>
      <p:sp>
        <p:nvSpPr>
          <p:cNvPr id="87" name="Google Shape;87;p4"/>
          <p:cNvSpPr txBox="1">
            <a:spLocks noGrp="1"/>
          </p:cNvSpPr>
          <p:nvPr>
            <p:ph type="body" idx="1"/>
          </p:nvPr>
        </p:nvSpPr>
        <p:spPr>
          <a:xfrm>
            <a:off x="780200" y="1092747"/>
            <a:ext cx="7583400" cy="3695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Font typeface="Raleway Medium"/>
              <a:buAutoNum type="arabicPeriod"/>
              <a:defRPr sz="1100">
                <a:latin typeface="Raleway Medium"/>
                <a:ea typeface="Raleway Medium"/>
                <a:cs typeface="Raleway Medium"/>
                <a:sym typeface="Raleway Medium"/>
              </a:defRPr>
            </a:lvl1pPr>
            <a:lvl2pPr marL="914400" lvl="1" indent="-304800">
              <a:spcBef>
                <a:spcPts val="0"/>
              </a:spcBef>
              <a:spcAft>
                <a:spcPts val="0"/>
              </a:spcAft>
              <a:buClr>
                <a:srgbClr val="434343"/>
              </a:buClr>
              <a:buSzPts val="1200"/>
              <a:buFont typeface="Roboto Condensed Light"/>
              <a:buAutoNum type="alphaLcPeriod"/>
              <a:defRPr>
                <a:latin typeface="Raleway Medium"/>
                <a:ea typeface="Raleway Medium"/>
                <a:cs typeface="Raleway Medium"/>
                <a:sym typeface="Raleway Medium"/>
              </a:defRPr>
            </a:lvl2pPr>
            <a:lvl3pPr marL="1371600" lvl="2" indent="-304800">
              <a:spcBef>
                <a:spcPts val="0"/>
              </a:spcBef>
              <a:spcAft>
                <a:spcPts val="0"/>
              </a:spcAft>
              <a:buClr>
                <a:srgbClr val="434343"/>
              </a:buClr>
              <a:buSzPts val="1200"/>
              <a:buFont typeface="Roboto Condensed Light"/>
              <a:buAutoNum type="romanLcPeriod"/>
              <a:defRPr>
                <a:latin typeface="Raleway Medium"/>
                <a:ea typeface="Raleway Medium"/>
                <a:cs typeface="Raleway Medium"/>
                <a:sym typeface="Raleway Medium"/>
              </a:defRPr>
            </a:lvl3pPr>
            <a:lvl4pPr marL="1828800" lvl="3" indent="-304800">
              <a:spcBef>
                <a:spcPts val="0"/>
              </a:spcBef>
              <a:spcAft>
                <a:spcPts val="0"/>
              </a:spcAft>
              <a:buClr>
                <a:srgbClr val="434343"/>
              </a:buClr>
              <a:buSzPts val="1200"/>
              <a:buFont typeface="Roboto Condensed Light"/>
              <a:buAutoNum type="arabicPeriod"/>
              <a:defRPr>
                <a:latin typeface="Raleway Medium"/>
                <a:ea typeface="Raleway Medium"/>
                <a:cs typeface="Raleway Medium"/>
                <a:sym typeface="Raleway Medium"/>
              </a:defRPr>
            </a:lvl4pPr>
            <a:lvl5pPr marL="2286000" lvl="4" indent="-304800">
              <a:spcBef>
                <a:spcPts val="0"/>
              </a:spcBef>
              <a:spcAft>
                <a:spcPts val="0"/>
              </a:spcAft>
              <a:buClr>
                <a:srgbClr val="434343"/>
              </a:buClr>
              <a:buSzPts val="1200"/>
              <a:buFont typeface="Roboto Condensed Light"/>
              <a:buAutoNum type="alphaLcPeriod"/>
              <a:defRPr>
                <a:latin typeface="Raleway Medium"/>
                <a:ea typeface="Raleway Medium"/>
                <a:cs typeface="Raleway Medium"/>
                <a:sym typeface="Raleway Medium"/>
              </a:defRPr>
            </a:lvl5pPr>
            <a:lvl6pPr marL="2743200" lvl="5" indent="-304800">
              <a:spcBef>
                <a:spcPts val="0"/>
              </a:spcBef>
              <a:spcAft>
                <a:spcPts val="0"/>
              </a:spcAft>
              <a:buClr>
                <a:srgbClr val="434343"/>
              </a:buClr>
              <a:buSzPts val="1200"/>
              <a:buFont typeface="Roboto Condensed Light"/>
              <a:buAutoNum type="romanLcPeriod"/>
              <a:defRPr>
                <a:latin typeface="Raleway Medium"/>
                <a:ea typeface="Raleway Medium"/>
                <a:cs typeface="Raleway Medium"/>
                <a:sym typeface="Raleway Medium"/>
              </a:defRPr>
            </a:lvl6pPr>
            <a:lvl7pPr marL="3200400" lvl="6" indent="-304800">
              <a:spcBef>
                <a:spcPts val="0"/>
              </a:spcBef>
              <a:spcAft>
                <a:spcPts val="0"/>
              </a:spcAft>
              <a:buClr>
                <a:srgbClr val="434343"/>
              </a:buClr>
              <a:buSzPts val="1200"/>
              <a:buFont typeface="Roboto Condensed Light"/>
              <a:buAutoNum type="arabicPeriod"/>
              <a:defRPr>
                <a:latin typeface="Raleway Medium"/>
                <a:ea typeface="Raleway Medium"/>
                <a:cs typeface="Raleway Medium"/>
                <a:sym typeface="Raleway Medium"/>
              </a:defRPr>
            </a:lvl7pPr>
            <a:lvl8pPr marL="3657600" lvl="7" indent="-304800">
              <a:spcBef>
                <a:spcPts val="0"/>
              </a:spcBef>
              <a:spcAft>
                <a:spcPts val="0"/>
              </a:spcAft>
              <a:buClr>
                <a:srgbClr val="434343"/>
              </a:buClr>
              <a:buSzPts val="1200"/>
              <a:buFont typeface="Roboto Condensed Light"/>
              <a:buAutoNum type="alphaLcPeriod"/>
              <a:defRPr>
                <a:latin typeface="Raleway Medium"/>
                <a:ea typeface="Raleway Medium"/>
                <a:cs typeface="Raleway Medium"/>
                <a:sym typeface="Raleway Medium"/>
              </a:defRPr>
            </a:lvl8pPr>
            <a:lvl9pPr marL="4114800" lvl="8" indent="-304800">
              <a:spcBef>
                <a:spcPts val="0"/>
              </a:spcBef>
              <a:spcAft>
                <a:spcPts val="0"/>
              </a:spcAft>
              <a:buClr>
                <a:srgbClr val="434343"/>
              </a:buClr>
              <a:buSzPts val="1200"/>
              <a:buFont typeface="Roboto Condensed Light"/>
              <a:buAutoNum type="romanLcPeriod"/>
              <a:defRPr>
                <a:latin typeface="Raleway Medium"/>
                <a:ea typeface="Raleway Medium"/>
                <a:cs typeface="Raleway Medium"/>
                <a:sym typeface="Raleway Medium"/>
              </a:defRPr>
            </a:lvl9pPr>
          </a:lstStyle>
          <a:p>
            <a:pPr lvl="0"/>
            <a:r>
              <a:rPr lang="en-US"/>
              <a:t>Click to edit Master text styles</a:t>
            </a:r>
            <a:endParaRPr lang="en-US"/>
          </a:p>
        </p:txBody>
      </p:sp>
      <p:sp>
        <p:nvSpPr>
          <p:cNvPr id="88" name="Google Shape;88;p4"/>
          <p:cNvSpPr txBox="1">
            <a:spLocks noGrp="1"/>
          </p:cNvSpPr>
          <p:nvPr>
            <p:ph type="title"/>
          </p:nvPr>
        </p:nvSpPr>
        <p:spPr>
          <a:xfrm>
            <a:off x="975350" y="446225"/>
            <a:ext cx="71931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2600"/>
              <a:buNone/>
              <a:defRPr>
                <a:solidFill>
                  <a:srgbClr val="0070C0"/>
                </a:solidFill>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a:r>
              <a:rPr lang="en-US"/>
              <a:t>Click to edit Master 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344"/>
        <p:cNvGrpSpPr/>
        <p:nvPr/>
      </p:nvGrpSpPr>
      <p:grpSpPr>
        <a:xfrm>
          <a:off x="0" y="0"/>
          <a:ext cx="0" cy="0"/>
          <a:chOff x="0" y="0"/>
          <a:chExt cx="0" cy="0"/>
        </a:xfrm>
      </p:grpSpPr>
      <p:sp>
        <p:nvSpPr>
          <p:cNvPr id="361" name="Google Shape;361;p19"/>
          <p:cNvSpPr txBox="1">
            <a:spLocks noGrp="1"/>
          </p:cNvSpPr>
          <p:nvPr>
            <p:ph type="title"/>
          </p:nvPr>
        </p:nvSpPr>
        <p:spPr>
          <a:xfrm>
            <a:off x="953850" y="446225"/>
            <a:ext cx="7236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2600"/>
              <a:buNone/>
              <a:defRPr>
                <a:solidFill>
                  <a:srgbClr val="0070C0"/>
                </a:solidFill>
              </a:defRPr>
            </a:lvl1pPr>
            <a:lvl2pPr lvl="1" rtl="0">
              <a:spcBef>
                <a:spcPts val="0"/>
              </a:spcBef>
              <a:spcAft>
                <a:spcPts val="0"/>
              </a:spcAft>
              <a:buClr>
                <a:schemeClr val="accent5"/>
              </a:buClr>
              <a:buSzPts val="2600"/>
              <a:buNone/>
              <a:defRPr>
                <a:solidFill>
                  <a:schemeClr val="accent5"/>
                </a:solidFill>
              </a:defRPr>
            </a:lvl2pPr>
            <a:lvl3pPr lvl="2" rtl="0">
              <a:spcBef>
                <a:spcPts val="0"/>
              </a:spcBef>
              <a:spcAft>
                <a:spcPts val="0"/>
              </a:spcAft>
              <a:buClr>
                <a:schemeClr val="accent5"/>
              </a:buClr>
              <a:buSzPts val="2600"/>
              <a:buNone/>
              <a:defRPr>
                <a:solidFill>
                  <a:schemeClr val="accent5"/>
                </a:solidFill>
              </a:defRPr>
            </a:lvl3pPr>
            <a:lvl4pPr lvl="3" rtl="0">
              <a:spcBef>
                <a:spcPts val="0"/>
              </a:spcBef>
              <a:spcAft>
                <a:spcPts val="0"/>
              </a:spcAft>
              <a:buClr>
                <a:schemeClr val="accent5"/>
              </a:buClr>
              <a:buSzPts val="2600"/>
              <a:buNone/>
              <a:defRPr>
                <a:solidFill>
                  <a:schemeClr val="accent5"/>
                </a:solidFill>
              </a:defRPr>
            </a:lvl4pPr>
            <a:lvl5pPr lvl="4" rtl="0">
              <a:spcBef>
                <a:spcPts val="0"/>
              </a:spcBef>
              <a:spcAft>
                <a:spcPts val="0"/>
              </a:spcAft>
              <a:buClr>
                <a:schemeClr val="accent5"/>
              </a:buClr>
              <a:buSzPts val="2600"/>
              <a:buNone/>
              <a:defRPr>
                <a:solidFill>
                  <a:schemeClr val="accent5"/>
                </a:solidFill>
              </a:defRPr>
            </a:lvl5pPr>
            <a:lvl6pPr lvl="5" rtl="0">
              <a:spcBef>
                <a:spcPts val="0"/>
              </a:spcBef>
              <a:spcAft>
                <a:spcPts val="0"/>
              </a:spcAft>
              <a:buClr>
                <a:schemeClr val="accent5"/>
              </a:buClr>
              <a:buSzPts val="2600"/>
              <a:buNone/>
              <a:defRPr>
                <a:solidFill>
                  <a:schemeClr val="accent5"/>
                </a:solidFill>
              </a:defRPr>
            </a:lvl6pPr>
            <a:lvl7pPr lvl="6" rtl="0">
              <a:spcBef>
                <a:spcPts val="0"/>
              </a:spcBef>
              <a:spcAft>
                <a:spcPts val="0"/>
              </a:spcAft>
              <a:buClr>
                <a:schemeClr val="accent5"/>
              </a:buClr>
              <a:buSzPts val="2600"/>
              <a:buNone/>
              <a:defRPr>
                <a:solidFill>
                  <a:schemeClr val="accent5"/>
                </a:solidFill>
              </a:defRPr>
            </a:lvl7pPr>
            <a:lvl8pPr lvl="7" rtl="0">
              <a:spcBef>
                <a:spcPts val="0"/>
              </a:spcBef>
              <a:spcAft>
                <a:spcPts val="0"/>
              </a:spcAft>
              <a:buClr>
                <a:schemeClr val="accent5"/>
              </a:buClr>
              <a:buSzPts val="2600"/>
              <a:buNone/>
              <a:defRPr>
                <a:solidFill>
                  <a:schemeClr val="accent5"/>
                </a:solidFill>
              </a:defRPr>
            </a:lvl8pPr>
            <a:lvl9pPr lvl="8" rtl="0">
              <a:spcBef>
                <a:spcPts val="0"/>
              </a:spcBef>
              <a:spcAft>
                <a:spcPts val="0"/>
              </a:spcAft>
              <a:buClr>
                <a:schemeClr val="accent5"/>
              </a:buClr>
              <a:buSzPts val="2600"/>
              <a:buNone/>
              <a:defRPr>
                <a:solidFill>
                  <a:schemeClr val="accent5"/>
                </a:solidFill>
              </a:defRPr>
            </a:lvl9pPr>
          </a:lstStyle>
          <a:p>
            <a:r>
              <a:rPr lang="en-US"/>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matchingName="Section header">
  <p:cSld name="1_Section header">
    <p:spTree>
      <p:nvGrpSpPr>
        <p:cNvPr id="1" name="Shape 39"/>
        <p:cNvGrpSpPr/>
        <p:nvPr/>
      </p:nvGrpSpPr>
      <p:grpSpPr>
        <a:xfrm>
          <a:off x="0" y="0"/>
          <a:ext cx="0" cy="0"/>
          <a:chOff x="0" y="0"/>
          <a:chExt cx="0" cy="0"/>
        </a:xfrm>
      </p:grpSpPr>
      <p:sp>
        <p:nvSpPr>
          <p:cNvPr id="65" name="Google Shape;65;p3"/>
          <p:cNvSpPr txBox="1">
            <a:spLocks noGrp="1"/>
          </p:cNvSpPr>
          <p:nvPr>
            <p:ph type="title"/>
          </p:nvPr>
        </p:nvSpPr>
        <p:spPr>
          <a:xfrm>
            <a:off x="1692450" y="2100913"/>
            <a:ext cx="5759100" cy="1437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400" b="1">
                <a:solidFill>
                  <a:srgbClr val="0070C0"/>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lang="en-US"/>
          </a:p>
        </p:txBody>
      </p:sp>
      <p:sp>
        <p:nvSpPr>
          <p:cNvPr id="66" name="Google Shape;66;p3"/>
          <p:cNvSpPr txBox="1">
            <a:spLocks noGrp="1"/>
          </p:cNvSpPr>
          <p:nvPr>
            <p:ph type="subTitle" idx="1"/>
          </p:nvPr>
        </p:nvSpPr>
        <p:spPr>
          <a:xfrm>
            <a:off x="2674000" y="3857650"/>
            <a:ext cx="3795900" cy="5229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500">
                <a:solidFill>
                  <a:schemeClr val="dk1"/>
                </a:solidFill>
                <a:latin typeface="Raleway Medium"/>
                <a:ea typeface="Raleway Medium"/>
                <a:cs typeface="Raleway Medium"/>
                <a:sym typeface="Raleway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subtitle style</a:t>
            </a:r>
            <a:endParaRPr lang="en-US"/>
          </a:p>
        </p:txBody>
      </p:sp>
      <p:sp>
        <p:nvSpPr>
          <p:cNvPr id="67" name="Google Shape;67;p3"/>
          <p:cNvSpPr txBox="1">
            <a:spLocks noGrp="1"/>
          </p:cNvSpPr>
          <p:nvPr>
            <p:ph type="title" idx="2" hasCustomPrompt="1"/>
          </p:nvPr>
        </p:nvSpPr>
        <p:spPr>
          <a:xfrm>
            <a:off x="3746546" y="1009450"/>
            <a:ext cx="1650900" cy="77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6000" b="0">
                <a:latin typeface="Raleway"/>
                <a:ea typeface="Raleway"/>
                <a:cs typeface="Raleway"/>
                <a:sym typeface="Raleway"/>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matchingName="Background 2">
  <p:cSld name="Background 2">
    <p:spTree>
      <p:nvGrpSpPr>
        <p:cNvPr id="1" name="Shape 768"/>
        <p:cNvGrpSpPr/>
        <p:nvPr/>
      </p:nvGrpSpPr>
      <p:grpSpPr>
        <a:xfrm>
          <a:off x="0" y="0"/>
          <a:ext cx="0" cy="0"/>
          <a:chOff x="0" y="0"/>
          <a:chExt cx="0" cy="0"/>
        </a:xfrm>
      </p:grpSpPr>
      <p:grpSp>
        <p:nvGrpSpPr>
          <p:cNvPr id="769" name="Google Shape;769;p37"/>
          <p:cNvGrpSpPr/>
          <p:nvPr/>
        </p:nvGrpSpPr>
        <p:grpSpPr>
          <a:xfrm>
            <a:off x="-1835947" y="-786999"/>
            <a:ext cx="12560190" cy="7326210"/>
            <a:chOff x="-1835947" y="-786999"/>
            <a:chExt cx="12560190" cy="7326210"/>
          </a:xfrm>
        </p:grpSpPr>
        <p:grpSp>
          <p:nvGrpSpPr>
            <p:cNvPr id="770" name="Google Shape;770;p37"/>
            <p:cNvGrpSpPr/>
            <p:nvPr/>
          </p:nvGrpSpPr>
          <p:grpSpPr>
            <a:xfrm>
              <a:off x="7826773" y="-786999"/>
              <a:ext cx="2214777" cy="2214680"/>
              <a:chOff x="2046850" y="539706"/>
              <a:chExt cx="969226" cy="969226"/>
            </a:xfrm>
          </p:grpSpPr>
          <p:sp>
            <p:nvSpPr>
              <p:cNvPr id="771" name="Google Shape;771;p37"/>
              <p:cNvSpPr/>
              <p:nvPr/>
            </p:nvSpPr>
            <p:spPr>
              <a:xfrm>
                <a:off x="2046850" y="539706"/>
                <a:ext cx="969226" cy="969226"/>
              </a:xfrm>
              <a:custGeom>
                <a:avLst/>
                <a:gdLst/>
                <a:ahLst/>
                <a:cxnLst/>
                <a:rect l="l" t="t" r="r" b="b"/>
                <a:pathLst>
                  <a:path w="18289" h="18289" fill="none" extrusionOk="0">
                    <a:moveTo>
                      <a:pt x="17241" y="7251"/>
                    </a:moveTo>
                    <a:cubicBezTo>
                      <a:pt x="18289" y="11716"/>
                      <a:pt x="15515" y="16193"/>
                      <a:pt x="11050" y="17241"/>
                    </a:cubicBezTo>
                    <a:cubicBezTo>
                      <a:pt x="6573" y="18288"/>
                      <a:pt x="2108" y="15514"/>
                      <a:pt x="1049" y="11049"/>
                    </a:cubicBezTo>
                    <a:cubicBezTo>
                      <a:pt x="1" y="6573"/>
                      <a:pt x="2775" y="2108"/>
                      <a:pt x="7252" y="1048"/>
                    </a:cubicBezTo>
                    <a:cubicBezTo>
                      <a:pt x="11717" y="0"/>
                      <a:pt x="16193" y="2774"/>
                      <a:pt x="17241" y="7251"/>
                    </a:cubicBezTo>
                    <a:close/>
                  </a:path>
                </a:pathLst>
              </a:custGeom>
              <a:noFill/>
              <a:ln w="19050"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7"/>
              <p:cNvSpPr/>
              <p:nvPr/>
            </p:nvSpPr>
            <p:spPr>
              <a:xfrm>
                <a:off x="2196663" y="689513"/>
                <a:ext cx="669600" cy="669600"/>
              </a:xfrm>
              <a:prstGeom prst="ellipse">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3" name="Google Shape;773;p37"/>
            <p:cNvSpPr/>
            <p:nvPr/>
          </p:nvSpPr>
          <p:spPr>
            <a:xfrm>
              <a:off x="-1395000" y="-669751"/>
              <a:ext cx="1982948" cy="1980207"/>
            </a:xfrm>
            <a:custGeom>
              <a:avLst/>
              <a:gdLst/>
              <a:ahLst/>
              <a:cxnLst/>
              <a:rect l="l" t="t" r="r" b="b"/>
              <a:pathLst>
                <a:path w="8204" h="8193" fill="none" extrusionOk="0">
                  <a:moveTo>
                    <a:pt x="0" y="3942"/>
                  </a:moveTo>
                  <a:cubicBezTo>
                    <a:pt x="0" y="5537"/>
                    <a:pt x="965" y="6978"/>
                    <a:pt x="2441" y="7585"/>
                  </a:cubicBezTo>
                  <a:cubicBezTo>
                    <a:pt x="3905" y="8192"/>
                    <a:pt x="5608" y="7859"/>
                    <a:pt x="6739" y="6728"/>
                  </a:cubicBezTo>
                  <a:cubicBezTo>
                    <a:pt x="7858" y="5597"/>
                    <a:pt x="8204" y="3906"/>
                    <a:pt x="7584" y="2430"/>
                  </a:cubicBezTo>
                  <a:cubicBezTo>
                    <a:pt x="6977" y="953"/>
                    <a:pt x="5537" y="1"/>
                    <a:pt x="3941" y="1"/>
                  </a:cubicBezTo>
                  <a:cubicBezTo>
                    <a:pt x="1762" y="1"/>
                    <a:pt x="0" y="1763"/>
                    <a:pt x="0" y="3942"/>
                  </a:cubicBezTo>
                  <a:close/>
                </a:path>
              </a:pathLst>
            </a:custGeom>
            <a:noFill/>
            <a:ln w="19050"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7"/>
            <p:cNvSpPr/>
            <p:nvPr/>
          </p:nvSpPr>
          <p:spPr>
            <a:xfrm rot="840170">
              <a:off x="-1529918" y="3473899"/>
              <a:ext cx="2370544" cy="2820423"/>
            </a:xfrm>
            <a:prstGeom prst="ellipse">
              <a:avLst/>
            </a:prstGeom>
            <a:solidFill>
              <a:schemeClr val="bg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5" name="Google Shape;775;p37"/>
            <p:cNvGrpSpPr/>
            <p:nvPr/>
          </p:nvGrpSpPr>
          <p:grpSpPr>
            <a:xfrm>
              <a:off x="-1423337" y="4085695"/>
              <a:ext cx="2039615" cy="282750"/>
              <a:chOff x="-1423337" y="4085695"/>
              <a:chExt cx="2039615" cy="282750"/>
            </a:xfrm>
          </p:grpSpPr>
          <p:cxnSp>
            <p:nvCxnSpPr>
              <p:cNvPr id="776" name="Google Shape;776;p37"/>
              <p:cNvCxnSpPr/>
              <p:nvPr/>
            </p:nvCxnSpPr>
            <p:spPr>
              <a:xfrm>
                <a:off x="-1044221" y="4085695"/>
                <a:ext cx="1660500" cy="0"/>
              </a:xfrm>
              <a:prstGeom prst="straightConnector1">
                <a:avLst/>
              </a:prstGeom>
              <a:noFill/>
              <a:ln w="19050" cap="flat" cmpd="sng">
                <a:solidFill>
                  <a:schemeClr val="dk1"/>
                </a:solidFill>
                <a:prstDash val="dash"/>
                <a:round/>
                <a:headEnd type="none" w="med" len="med"/>
                <a:tailEnd type="none" w="med" len="med"/>
              </a:ln>
            </p:spPr>
          </p:cxnSp>
          <p:cxnSp>
            <p:nvCxnSpPr>
              <p:cNvPr id="777" name="Google Shape;777;p37"/>
              <p:cNvCxnSpPr/>
              <p:nvPr/>
            </p:nvCxnSpPr>
            <p:spPr>
              <a:xfrm>
                <a:off x="-1423337" y="4368445"/>
                <a:ext cx="2039400" cy="0"/>
              </a:xfrm>
              <a:prstGeom prst="straightConnector1">
                <a:avLst/>
              </a:prstGeom>
              <a:noFill/>
              <a:ln w="19050" cap="flat" cmpd="sng">
                <a:solidFill>
                  <a:schemeClr val="dk1"/>
                </a:solidFill>
                <a:prstDash val="dash"/>
                <a:round/>
                <a:headEnd type="none" w="med" len="med"/>
                <a:tailEnd type="none" w="med" len="med"/>
              </a:ln>
            </p:spPr>
          </p:cxnSp>
        </p:grpSp>
        <p:sp>
          <p:nvSpPr>
            <p:cNvPr id="778" name="Google Shape;778;p37"/>
            <p:cNvSpPr/>
            <p:nvPr/>
          </p:nvSpPr>
          <p:spPr>
            <a:xfrm rot="-131837">
              <a:off x="7561385" y="4797774"/>
              <a:ext cx="57986" cy="489863"/>
            </a:xfrm>
            <a:custGeom>
              <a:avLst/>
              <a:gdLst/>
              <a:ahLst/>
              <a:cxnLst/>
              <a:rect l="l" t="t" r="r" b="b"/>
              <a:pathLst>
                <a:path w="2240" h="22278" fill="none" extrusionOk="0">
                  <a:moveTo>
                    <a:pt x="1" y="22277"/>
                  </a:moveTo>
                  <a:cubicBezTo>
                    <a:pt x="1" y="18562"/>
                    <a:pt x="2239" y="18562"/>
                    <a:pt x="2239" y="14848"/>
                  </a:cubicBezTo>
                  <a:cubicBezTo>
                    <a:pt x="2239" y="11145"/>
                    <a:pt x="1" y="11133"/>
                    <a:pt x="1" y="7430"/>
                  </a:cubicBezTo>
                  <a:cubicBezTo>
                    <a:pt x="1" y="3715"/>
                    <a:pt x="2239" y="3715"/>
                    <a:pt x="2239" y="1"/>
                  </a:cubicBezTo>
                </a:path>
              </a:pathLst>
            </a:custGeom>
            <a:noFill/>
            <a:ln w="19050"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37"/>
            <p:cNvSpPr/>
            <p:nvPr/>
          </p:nvSpPr>
          <p:spPr>
            <a:xfrm>
              <a:off x="7817789" y="4624104"/>
              <a:ext cx="57657" cy="489440"/>
            </a:xfrm>
            <a:custGeom>
              <a:avLst/>
              <a:gdLst/>
              <a:ahLst/>
              <a:cxnLst/>
              <a:rect l="l" t="t" r="r" b="b"/>
              <a:pathLst>
                <a:path w="2227" h="22265" fill="none" extrusionOk="0">
                  <a:moveTo>
                    <a:pt x="0" y="22265"/>
                  </a:moveTo>
                  <a:cubicBezTo>
                    <a:pt x="0" y="18562"/>
                    <a:pt x="2227" y="18562"/>
                    <a:pt x="2227" y="14847"/>
                  </a:cubicBezTo>
                  <a:cubicBezTo>
                    <a:pt x="2227" y="11132"/>
                    <a:pt x="0" y="11132"/>
                    <a:pt x="0" y="7418"/>
                  </a:cubicBezTo>
                  <a:cubicBezTo>
                    <a:pt x="0" y="3703"/>
                    <a:pt x="2227" y="3703"/>
                    <a:pt x="2227" y="0"/>
                  </a:cubicBezTo>
                </a:path>
              </a:pathLst>
            </a:custGeom>
            <a:noFill/>
            <a:ln w="19050"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0" name="Google Shape;780;p37"/>
            <p:cNvGrpSpPr/>
            <p:nvPr/>
          </p:nvGrpSpPr>
          <p:grpSpPr>
            <a:xfrm>
              <a:off x="210000" y="1991413"/>
              <a:ext cx="503400" cy="423975"/>
              <a:chOff x="4804325" y="1883925"/>
              <a:chExt cx="503400" cy="423975"/>
            </a:xfrm>
          </p:grpSpPr>
          <p:sp>
            <p:nvSpPr>
              <p:cNvPr id="781" name="Google Shape;781;p37"/>
              <p:cNvSpPr/>
              <p:nvPr/>
            </p:nvSpPr>
            <p:spPr>
              <a:xfrm>
                <a:off x="4804325" y="2043175"/>
                <a:ext cx="184875" cy="158125"/>
              </a:xfrm>
              <a:custGeom>
                <a:avLst/>
                <a:gdLst/>
                <a:ahLst/>
                <a:cxnLst/>
                <a:rect l="l" t="t" r="r" b="b"/>
                <a:pathLst>
                  <a:path w="7395" h="6325" extrusionOk="0">
                    <a:moveTo>
                      <a:pt x="3156" y="0"/>
                    </a:moveTo>
                    <a:cubicBezTo>
                      <a:pt x="1417" y="0"/>
                      <a:pt x="1" y="1417"/>
                      <a:pt x="1" y="3155"/>
                    </a:cubicBezTo>
                    <a:cubicBezTo>
                      <a:pt x="1" y="5064"/>
                      <a:pt x="1559" y="6325"/>
                      <a:pt x="3183" y="6325"/>
                    </a:cubicBezTo>
                    <a:cubicBezTo>
                      <a:pt x="3960" y="6325"/>
                      <a:pt x="4751" y="6037"/>
                      <a:pt x="5394" y="5394"/>
                    </a:cubicBezTo>
                    <a:cubicBezTo>
                      <a:pt x="7394" y="3405"/>
                      <a:pt x="5977" y="0"/>
                      <a:pt x="3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7"/>
              <p:cNvSpPr/>
              <p:nvPr/>
            </p:nvSpPr>
            <p:spPr>
              <a:xfrm>
                <a:off x="5059425" y="1883925"/>
                <a:ext cx="124150" cy="106125"/>
              </a:xfrm>
              <a:custGeom>
                <a:avLst/>
                <a:gdLst/>
                <a:ahLst/>
                <a:cxnLst/>
                <a:rect l="l" t="t" r="r" b="b"/>
                <a:pathLst>
                  <a:path w="4966" h="4245" extrusionOk="0">
                    <a:moveTo>
                      <a:pt x="2120" y="0"/>
                    </a:moveTo>
                    <a:cubicBezTo>
                      <a:pt x="953" y="0"/>
                      <a:pt x="0" y="941"/>
                      <a:pt x="0" y="2120"/>
                    </a:cubicBezTo>
                    <a:cubicBezTo>
                      <a:pt x="0" y="3400"/>
                      <a:pt x="1046" y="4245"/>
                      <a:pt x="2136" y="4245"/>
                    </a:cubicBezTo>
                    <a:cubicBezTo>
                      <a:pt x="2657" y="4245"/>
                      <a:pt x="3188" y="4051"/>
                      <a:pt x="3620" y="3620"/>
                    </a:cubicBezTo>
                    <a:cubicBezTo>
                      <a:pt x="4965" y="2286"/>
                      <a:pt x="4013"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7"/>
              <p:cNvSpPr/>
              <p:nvPr/>
            </p:nvSpPr>
            <p:spPr>
              <a:xfrm>
                <a:off x="5183575" y="2201450"/>
                <a:ext cx="124150" cy="106450"/>
              </a:xfrm>
              <a:custGeom>
                <a:avLst/>
                <a:gdLst/>
                <a:ahLst/>
                <a:cxnLst/>
                <a:rect l="l" t="t" r="r" b="b"/>
                <a:pathLst>
                  <a:path w="4966" h="4258" extrusionOk="0">
                    <a:moveTo>
                      <a:pt x="2120" y="1"/>
                    </a:moveTo>
                    <a:cubicBezTo>
                      <a:pt x="953" y="1"/>
                      <a:pt x="0" y="953"/>
                      <a:pt x="0" y="2132"/>
                    </a:cubicBezTo>
                    <a:cubicBezTo>
                      <a:pt x="0" y="3412"/>
                      <a:pt x="1046" y="4257"/>
                      <a:pt x="2136" y="4257"/>
                    </a:cubicBezTo>
                    <a:cubicBezTo>
                      <a:pt x="2657" y="4257"/>
                      <a:pt x="3188" y="4064"/>
                      <a:pt x="3620" y="3632"/>
                    </a:cubicBezTo>
                    <a:cubicBezTo>
                      <a:pt x="4965" y="2287"/>
                      <a:pt x="4013" y="1"/>
                      <a:pt x="2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784" name="Google Shape;784;p37"/>
            <p:cNvCxnSpPr/>
            <p:nvPr/>
          </p:nvCxnSpPr>
          <p:spPr>
            <a:xfrm>
              <a:off x="8514600" y="3039313"/>
              <a:ext cx="1648500" cy="0"/>
            </a:xfrm>
            <a:prstGeom prst="straightConnector1">
              <a:avLst/>
            </a:prstGeom>
            <a:noFill/>
            <a:ln w="19050" cap="flat" cmpd="sng">
              <a:solidFill>
                <a:schemeClr val="dk1"/>
              </a:solidFill>
              <a:prstDash val="dash"/>
              <a:round/>
              <a:headEnd type="none" w="med" len="med"/>
              <a:tailEnd type="none" w="med" len="med"/>
            </a:ln>
          </p:spPr>
        </p:cxnSp>
        <p:cxnSp>
          <p:nvCxnSpPr>
            <p:cNvPr id="785" name="Google Shape;785;p37"/>
            <p:cNvCxnSpPr/>
            <p:nvPr/>
          </p:nvCxnSpPr>
          <p:spPr>
            <a:xfrm>
              <a:off x="8664416" y="2756238"/>
              <a:ext cx="1165500" cy="0"/>
            </a:xfrm>
            <a:prstGeom prst="straightConnector1">
              <a:avLst/>
            </a:prstGeom>
            <a:noFill/>
            <a:ln w="19050" cap="flat" cmpd="sng">
              <a:solidFill>
                <a:schemeClr val="dk1"/>
              </a:solidFill>
              <a:prstDash val="dash"/>
              <a:round/>
              <a:headEnd type="none" w="med" len="med"/>
              <a:tailEnd type="none" w="med" len="med"/>
            </a:ln>
          </p:spPr>
        </p:cxnSp>
        <p:sp>
          <p:nvSpPr>
            <p:cNvPr id="786" name="Google Shape;786;p37"/>
            <p:cNvSpPr/>
            <p:nvPr/>
          </p:nvSpPr>
          <p:spPr>
            <a:xfrm>
              <a:off x="8160627" y="4229300"/>
              <a:ext cx="2563616" cy="747054"/>
            </a:xfrm>
            <a:custGeom>
              <a:avLst/>
              <a:gdLst/>
              <a:ahLst/>
              <a:cxnLst/>
              <a:rect l="l" t="t" r="r" b="b"/>
              <a:pathLst>
                <a:path w="74367" h="21671" extrusionOk="0">
                  <a:moveTo>
                    <a:pt x="43518" y="1"/>
                  </a:moveTo>
                  <a:cubicBezTo>
                    <a:pt x="35409" y="1"/>
                    <a:pt x="33219" y="4228"/>
                    <a:pt x="32826" y="9454"/>
                  </a:cubicBezTo>
                  <a:cubicBezTo>
                    <a:pt x="31898" y="8965"/>
                    <a:pt x="30854" y="8709"/>
                    <a:pt x="29829" y="8709"/>
                  </a:cubicBezTo>
                  <a:cubicBezTo>
                    <a:pt x="27263" y="8709"/>
                    <a:pt x="24813" y="10309"/>
                    <a:pt x="24575" y="13848"/>
                  </a:cubicBezTo>
                  <a:cubicBezTo>
                    <a:pt x="24491" y="13193"/>
                    <a:pt x="23765" y="12514"/>
                    <a:pt x="23170" y="12229"/>
                  </a:cubicBezTo>
                  <a:cubicBezTo>
                    <a:pt x="22723" y="12027"/>
                    <a:pt x="22244" y="11929"/>
                    <a:pt x="21762" y="11929"/>
                  </a:cubicBezTo>
                  <a:cubicBezTo>
                    <a:pt x="21588" y="11929"/>
                    <a:pt x="21414" y="11942"/>
                    <a:pt x="21241" y="11967"/>
                  </a:cubicBezTo>
                  <a:cubicBezTo>
                    <a:pt x="20360" y="12050"/>
                    <a:pt x="19515" y="12383"/>
                    <a:pt x="18824" y="12931"/>
                  </a:cubicBezTo>
                  <a:cubicBezTo>
                    <a:pt x="18134" y="13503"/>
                    <a:pt x="17693" y="14312"/>
                    <a:pt x="17598" y="15205"/>
                  </a:cubicBezTo>
                  <a:cubicBezTo>
                    <a:pt x="17026" y="13776"/>
                    <a:pt x="15657" y="12752"/>
                    <a:pt x="14169" y="12371"/>
                  </a:cubicBezTo>
                  <a:cubicBezTo>
                    <a:pt x="13642" y="12242"/>
                    <a:pt x="13103" y="12183"/>
                    <a:pt x="12564" y="12183"/>
                  </a:cubicBezTo>
                  <a:cubicBezTo>
                    <a:pt x="11567" y="12183"/>
                    <a:pt x="10567" y="12385"/>
                    <a:pt x="9632" y="12717"/>
                  </a:cubicBezTo>
                  <a:cubicBezTo>
                    <a:pt x="8370" y="13169"/>
                    <a:pt x="7168" y="13848"/>
                    <a:pt x="6311" y="14872"/>
                  </a:cubicBezTo>
                  <a:cubicBezTo>
                    <a:pt x="5453" y="15896"/>
                    <a:pt x="4751" y="17098"/>
                    <a:pt x="5013" y="18408"/>
                  </a:cubicBezTo>
                  <a:cubicBezTo>
                    <a:pt x="4502" y="17871"/>
                    <a:pt x="3763" y="17595"/>
                    <a:pt x="3027" y="17595"/>
                  </a:cubicBezTo>
                  <a:cubicBezTo>
                    <a:pt x="2407" y="17595"/>
                    <a:pt x="1789" y="17791"/>
                    <a:pt x="1310" y="18194"/>
                  </a:cubicBezTo>
                  <a:cubicBezTo>
                    <a:pt x="1072" y="18396"/>
                    <a:pt x="869" y="18634"/>
                    <a:pt x="679" y="18884"/>
                  </a:cubicBezTo>
                  <a:cubicBezTo>
                    <a:pt x="488" y="19134"/>
                    <a:pt x="346" y="19408"/>
                    <a:pt x="238" y="19694"/>
                  </a:cubicBezTo>
                  <a:cubicBezTo>
                    <a:pt x="0" y="20432"/>
                    <a:pt x="488" y="21254"/>
                    <a:pt x="1143" y="21670"/>
                  </a:cubicBezTo>
                  <a:cubicBezTo>
                    <a:pt x="10563" y="21465"/>
                    <a:pt x="20489" y="21432"/>
                    <a:pt x="30511" y="21432"/>
                  </a:cubicBezTo>
                  <a:cubicBezTo>
                    <a:pt x="35252" y="21432"/>
                    <a:pt x="40014" y="21440"/>
                    <a:pt x="44755" y="21440"/>
                  </a:cubicBezTo>
                  <a:cubicBezTo>
                    <a:pt x="53871" y="21440"/>
                    <a:pt x="62907" y="21413"/>
                    <a:pt x="71557" y="21254"/>
                  </a:cubicBezTo>
                  <a:cubicBezTo>
                    <a:pt x="73224" y="21230"/>
                    <a:pt x="74367" y="19456"/>
                    <a:pt x="73605" y="17967"/>
                  </a:cubicBezTo>
                  <a:lnTo>
                    <a:pt x="73593" y="17944"/>
                  </a:lnTo>
                  <a:cubicBezTo>
                    <a:pt x="73379" y="17515"/>
                    <a:pt x="73081" y="17134"/>
                    <a:pt x="72712" y="16824"/>
                  </a:cubicBezTo>
                  <a:cubicBezTo>
                    <a:pt x="72212" y="16455"/>
                    <a:pt x="71640" y="16205"/>
                    <a:pt x="71033" y="16086"/>
                  </a:cubicBezTo>
                  <a:cubicBezTo>
                    <a:pt x="69998" y="15844"/>
                    <a:pt x="68824" y="15775"/>
                    <a:pt x="67675" y="15775"/>
                  </a:cubicBezTo>
                  <a:cubicBezTo>
                    <a:pt x="67013" y="15775"/>
                    <a:pt x="66360" y="15798"/>
                    <a:pt x="65747" y="15824"/>
                  </a:cubicBezTo>
                  <a:cubicBezTo>
                    <a:pt x="65818" y="12979"/>
                    <a:pt x="64663" y="10216"/>
                    <a:pt x="61437" y="9002"/>
                  </a:cubicBezTo>
                  <a:cubicBezTo>
                    <a:pt x="60504" y="8656"/>
                    <a:pt x="59503" y="8480"/>
                    <a:pt x="58509" y="8480"/>
                  </a:cubicBezTo>
                  <a:cubicBezTo>
                    <a:pt x="56660" y="8480"/>
                    <a:pt x="54830" y="9090"/>
                    <a:pt x="53483" y="10359"/>
                  </a:cubicBezTo>
                  <a:cubicBezTo>
                    <a:pt x="53233" y="7585"/>
                    <a:pt x="52435" y="4561"/>
                    <a:pt x="50042" y="2430"/>
                  </a:cubicBezTo>
                  <a:cubicBezTo>
                    <a:pt x="48209" y="894"/>
                    <a:pt x="45911" y="37"/>
                    <a:pt x="43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 name="Title 4"/>
          <p:cNvSpPr>
            <a:spLocks noGrp="1"/>
          </p:cNvSpPr>
          <p:nvPr userDrawn="1">
            <p:ph type="title"/>
          </p:nvPr>
        </p:nvSpPr>
        <p:spPr>
          <a:xfrm>
            <a:off x="1272540" y="273847"/>
            <a:ext cx="6751320" cy="994172"/>
          </a:xfrm>
        </p:spPr>
        <p:txBody>
          <a:bodyPr/>
          <a:lstStyle>
            <a:lvl1pPr>
              <a:defRPr>
                <a:solidFill>
                  <a:srgbClr val="0070C0"/>
                </a:solidFill>
              </a:defRPr>
            </a:lvl1pPr>
          </a:lstStyle>
          <a:p>
            <a:r>
              <a:rPr lang="en-US"/>
              <a:t>Click to edit Master title style</a:t>
            </a:r>
            <a:endParaRPr lang="en-GB"/>
          </a:p>
        </p:txBody>
      </p:sp>
      <p:sp>
        <p:nvSpPr>
          <p:cNvPr id="21" name="Text Placeholder 5"/>
          <p:cNvSpPr>
            <a:spLocks noGrp="1"/>
          </p:cNvSpPr>
          <p:nvPr userDrawn="1">
            <p:ph type="body" idx="1"/>
          </p:nvPr>
        </p:nvSpPr>
        <p:spPr>
          <a:xfrm>
            <a:off x="629848" y="1260873"/>
            <a:ext cx="3868341" cy="617934"/>
          </a:xfrm>
        </p:spPr>
        <p:txBody>
          <a:bodyPr/>
          <a:lstStyle>
            <a:lvl1pPr>
              <a:defRPr sz="1600" b="1">
                <a:solidFill>
                  <a:srgbClr val="0070C0"/>
                </a:solidFill>
              </a:defRPr>
            </a:lvl1pPr>
          </a:lstStyle>
          <a:p>
            <a:pPr lvl="0"/>
            <a:r>
              <a:rPr lang="en-US"/>
              <a:t>Click to edit Master text styles</a:t>
            </a:r>
            <a:endParaRPr lang="en-US"/>
          </a:p>
        </p:txBody>
      </p:sp>
      <p:sp>
        <p:nvSpPr>
          <p:cNvPr id="22" name="Content Placeholder 6"/>
          <p:cNvSpPr>
            <a:spLocks noGrp="1"/>
          </p:cNvSpPr>
          <p:nvPr userDrawn="1">
            <p:ph idx="2"/>
          </p:nvPr>
        </p:nvSpPr>
        <p:spPr>
          <a:xfrm>
            <a:off x="629848" y="1878809"/>
            <a:ext cx="3868341" cy="2763441"/>
          </a:xfrm>
        </p:spPr>
        <p:txBody>
          <a:bodyPr/>
          <a:lstStyle/>
          <a:p>
            <a:pPr lvl="0"/>
            <a:r>
              <a:rPr lang="en-US"/>
              <a:t>Click to edit Master text styles</a:t>
            </a:r>
            <a:endParaRPr lang="en-US"/>
          </a:p>
        </p:txBody>
      </p:sp>
      <p:sp>
        <p:nvSpPr>
          <p:cNvPr id="23" name="Text Placeholder 7"/>
          <p:cNvSpPr>
            <a:spLocks noGrp="1"/>
          </p:cNvSpPr>
          <p:nvPr userDrawn="1">
            <p:ph type="body" idx="3"/>
          </p:nvPr>
        </p:nvSpPr>
        <p:spPr>
          <a:xfrm>
            <a:off x="4629155" y="1260873"/>
            <a:ext cx="3887390" cy="617934"/>
          </a:xfrm>
        </p:spPr>
        <p:txBody>
          <a:bodyPr/>
          <a:lstStyle>
            <a:lvl1pPr>
              <a:defRPr sz="1600" b="1">
                <a:solidFill>
                  <a:srgbClr val="0070C0"/>
                </a:solidFill>
              </a:defRPr>
            </a:lvl1pPr>
          </a:lstStyle>
          <a:p>
            <a:pPr lvl="0"/>
            <a:r>
              <a:rPr lang="en-US"/>
              <a:t>Click to edit Master text styles</a:t>
            </a:r>
            <a:endParaRPr lang="en-US"/>
          </a:p>
        </p:txBody>
      </p:sp>
      <p:sp>
        <p:nvSpPr>
          <p:cNvPr id="24" name="Content Placeholder 8"/>
          <p:cNvSpPr>
            <a:spLocks noGrp="1"/>
          </p:cNvSpPr>
          <p:nvPr userDrawn="1">
            <p:ph idx="4"/>
          </p:nvPr>
        </p:nvSpPr>
        <p:spPr>
          <a:xfrm>
            <a:off x="4629155" y="1878809"/>
            <a:ext cx="3887390" cy="2763441"/>
          </a:xfrm>
        </p:spPr>
        <p:txBody>
          <a:bodyPr/>
          <a:lstStyle/>
          <a:p>
            <a:pPr lvl="0"/>
            <a:r>
              <a:rPr lang="en-US"/>
              <a:t>Click to edit Master text styles</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1504950"/>
            <a:ext cx="6400801" cy="1711200"/>
          </a:xfrm>
        </p:spPr>
        <p:txBody>
          <a:bodyPr anchor="b">
            <a:normAutofit/>
          </a:bodyPr>
          <a:lstStyle>
            <a:lvl1pPr algn="l">
              <a:defRPr sz="2700" b="0" cap="all"/>
            </a:lvl1pPr>
          </a:lstStyle>
          <a:p>
            <a:r>
              <a:rPr lang="en-US"/>
              <a:t>Click to edit Master title style</a:t>
            </a:r>
            <a:endParaRPr lang="en-US"/>
          </a:p>
        </p:txBody>
      </p:sp>
      <p:sp>
        <p:nvSpPr>
          <p:cNvPr id="3" name="Text Placeholder 2"/>
          <p:cNvSpPr>
            <a:spLocks noGrp="1"/>
          </p:cNvSpPr>
          <p:nvPr>
            <p:ph type="body" idx="1"/>
          </p:nvPr>
        </p:nvSpPr>
        <p:spPr>
          <a:xfrm>
            <a:off x="513160" y="3371850"/>
            <a:ext cx="6400800" cy="112395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513159" y="514351"/>
            <a:ext cx="3703241" cy="271145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356100" y="514351"/>
            <a:ext cx="3700859" cy="271145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B712588-04B1-427B-82EE-E8DB90309F08}"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729061" y="514350"/>
            <a:ext cx="3487340"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513159" y="952897"/>
            <a:ext cx="3703241" cy="2272904"/>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559299" y="514350"/>
            <a:ext cx="3498851" cy="432197"/>
          </a:xfrm>
        </p:spPr>
        <p:txBody>
          <a:bodyPr anchor="b">
            <a:noAutofit/>
          </a:bodyPr>
          <a:lstStyle>
            <a:lvl1pPr marL="0" indent="0">
              <a:buNone/>
              <a:defRPr sz="21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354909" y="946546"/>
            <a:ext cx="3696891" cy="2272904"/>
          </a:xfrm>
        </p:spPr>
        <p:txBody>
          <a:bodyPr anchor="t">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92559D3C-403B-4796-83B2-6B5A2522664F}" type="datetime1">
              <a:rPr lang="en-US" smtClean="0"/>
            </a:fld>
            <a:endParaRPr lang="en-US">
              <a:solidFill>
                <a:srgbClr val="000000">
                  <a:tint val="75000"/>
                </a:srgbClr>
              </a:solidFill>
            </a:endParaRPr>
          </a:p>
        </p:txBody>
      </p:sp>
      <p:sp>
        <p:nvSpPr>
          <p:cNvPr id="8" name="Footer Placeholder 7"/>
          <p:cNvSpPr>
            <a:spLocks noGrp="1"/>
          </p:cNvSpPr>
          <p:nvPr>
            <p:ph type="ftr" sz="quarter" idx="11"/>
          </p:nvPr>
        </p:nvSpPr>
        <p:spPr/>
        <p:txBody>
          <a:bodyPr/>
          <a:lstStyle/>
          <a:p>
            <a:r>
              <a:rPr lang="en-US">
                <a:solidFill>
                  <a:srgbClr val="000000">
                    <a:tint val="75000"/>
                  </a:srgbClr>
                </a:solidFill>
              </a:rPr>
              <a:t>Version 3</a:t>
            </a:r>
            <a:endParaRPr lang="en-US">
              <a:solidFill>
                <a:srgbClr val="000000">
                  <a:tint val="75000"/>
                </a:srgbClr>
              </a:solidFill>
            </a:endParaRPr>
          </a:p>
        </p:txBody>
      </p:sp>
      <p:sp>
        <p:nvSpPr>
          <p:cNvPr id="9" name="Slide Number Placeholder 8"/>
          <p:cNvSpPr>
            <a:spLocks noGrp="1"/>
          </p:cNvSpPr>
          <p:nvPr>
            <p:ph type="sldNum" sz="quarter" idx="12"/>
          </p:nvPr>
        </p:nvSpPr>
        <p:spPr/>
        <p:txBody>
          <a:bodyPr/>
          <a:lstStyle/>
          <a:p>
            <a:fld id="{62945B26-0353-4646-968C-0E423245F022}" type="slidenum">
              <a:rPr lang="en-US" smtClean="0"/>
            </a:fld>
            <a:endParaRPr lang="en-US">
              <a:solidFill>
                <a:srgbClr val="000000">
                  <a:tint val="75000"/>
                </a:srgbClr>
              </a:solidFill>
            </a:endParaRPr>
          </a:p>
        </p:txBody>
      </p:sp>
      <p:pic>
        <p:nvPicPr>
          <p:cNvPr id="10" name="Picture 9"/>
          <p:cNvPicPr>
            <a:picLocks noChangeAspect="1"/>
          </p:cNvPicPr>
          <p:nvPr userDrawn="1"/>
        </p:nvPicPr>
        <p:blipFill>
          <a:blip r:embed="rId2" cstate="print"/>
          <a:stretch>
            <a:fillRect/>
          </a:stretch>
        </p:blipFill>
        <p:spPr>
          <a:xfrm rot="15780000" flipH="1">
            <a:off x="3182147" y="-735630"/>
            <a:ext cx="3164400" cy="9457432"/>
          </a:xfrm>
          <a:prstGeom prst="rect">
            <a:avLst/>
          </a:prstGeom>
        </p:spPr>
      </p:pic>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514350"/>
            <a:ext cx="2743200" cy="1028700"/>
          </a:xfrm>
        </p:spPr>
        <p:txBody>
          <a:bodyPr anchor="b">
            <a:normAutofit/>
          </a:bodyPr>
          <a:lstStyle>
            <a:lvl1pPr algn="l">
              <a:defRPr sz="1800" b="0"/>
            </a:lvl1pPr>
          </a:lstStyle>
          <a:p>
            <a:r>
              <a:rPr lang="en-US"/>
              <a:t>Click to edit Master title style</a:t>
            </a:r>
            <a:endParaRPr lang="en-US"/>
          </a:p>
        </p:txBody>
      </p:sp>
      <p:sp>
        <p:nvSpPr>
          <p:cNvPr id="3" name="Content Placeholder 2"/>
          <p:cNvSpPr>
            <a:spLocks noGrp="1"/>
          </p:cNvSpPr>
          <p:nvPr>
            <p:ph idx="1"/>
          </p:nvPr>
        </p:nvSpPr>
        <p:spPr>
          <a:xfrm>
            <a:off x="513159" y="514350"/>
            <a:ext cx="4457701" cy="3981450"/>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5313759" y="1657350"/>
            <a:ext cx="2743200" cy="156845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2A54C80-263E-416B-A8E0-580EDEADCBD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085850"/>
            <a:ext cx="4514850" cy="857250"/>
          </a:xfrm>
        </p:spPr>
        <p:txBody>
          <a:bodyPr anchor="b">
            <a:normAutofit/>
          </a:bodyPr>
          <a:lstStyle>
            <a:lvl1pPr algn="l">
              <a:defRPr sz="2100" b="0"/>
            </a:lvl1pPr>
          </a:lstStyle>
          <a:p>
            <a:r>
              <a:rPr lang="en-US"/>
              <a:t>Click to edit Master title style</a:t>
            </a:r>
            <a:endParaRPr lang="en-US"/>
          </a:p>
        </p:txBody>
      </p:sp>
      <p:sp>
        <p:nvSpPr>
          <p:cNvPr id="14" name="Picture Placeholder 2"/>
          <p:cNvSpPr>
            <a:spLocks noGrp="1" noChangeAspect="1"/>
          </p:cNvSpPr>
          <p:nvPr>
            <p:ph type="pic" idx="1"/>
          </p:nvPr>
        </p:nvSpPr>
        <p:spPr>
          <a:xfrm>
            <a:off x="741759" y="685800"/>
            <a:ext cx="2460731" cy="3429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a:p>
        </p:txBody>
      </p:sp>
      <p:sp>
        <p:nvSpPr>
          <p:cNvPr id="4" name="Text Placeholder 3"/>
          <p:cNvSpPr>
            <a:spLocks noGrp="1"/>
          </p:cNvSpPr>
          <p:nvPr>
            <p:ph type="body" sz="half" idx="2"/>
          </p:nvPr>
        </p:nvSpPr>
        <p:spPr>
          <a:xfrm>
            <a:off x="3542109" y="2082800"/>
            <a:ext cx="4516041" cy="15367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1000">
              <a:srgbClr val="FE9A2C"/>
            </a:gs>
            <a:gs pos="100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6905227" y="2222500"/>
            <a:ext cx="2236394" cy="240665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3365499"/>
            <a:ext cx="6400800" cy="1130300"/>
          </a:xfrm>
          <a:prstGeom prst="rect">
            <a:avLst/>
          </a:prstGeom>
          <a:effectLst/>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513159" y="514351"/>
            <a:ext cx="6400800" cy="2711450"/>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7428309" y="4629150"/>
            <a:ext cx="1200150" cy="273844"/>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B61BEF0D-F0BB-DE4B-95CE-6DB70DBA9567}" type="datetimeFigureOut">
              <a:rPr lang="en-US" smtClean="0"/>
            </a:fld>
            <a:endParaRPr lang="en-US"/>
          </a:p>
        </p:txBody>
      </p:sp>
      <p:sp>
        <p:nvSpPr>
          <p:cNvPr id="5" name="Footer Placeholder 4"/>
          <p:cNvSpPr>
            <a:spLocks noGrp="1"/>
          </p:cNvSpPr>
          <p:nvPr>
            <p:ph type="ftr" sz="quarter" idx="3"/>
          </p:nvPr>
        </p:nvSpPr>
        <p:spPr>
          <a:xfrm>
            <a:off x="513159" y="4629150"/>
            <a:ext cx="5657850" cy="273844"/>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2400" y="4183857"/>
            <a:ext cx="856684" cy="502444"/>
          </a:xfrm>
          <a:prstGeom prst="rect">
            <a:avLst/>
          </a:prstGeom>
        </p:spPr>
        <p:txBody>
          <a:bodyPr vert="horz" lIns="91440" tIns="45720" rIns="91440" bIns="45720" rtlCol="0" anchor="b"/>
          <a:lstStyle>
            <a:lvl1pPr algn="r">
              <a:defRPr sz="2400" b="0" i="0">
                <a:solidFill>
                  <a:schemeClr val="bg2">
                    <a:lumMod val="50000"/>
                  </a:schemeClr>
                </a:solidFill>
                <a:effectLst/>
                <a:latin typeface="+mn-lt"/>
              </a:defRPr>
            </a:lvl1pPr>
          </a:lstStyle>
          <a:p>
            <a:fld id="{D57F1E4F-1CFF-5643-939E-217C01CDF565}"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630" indent="-214630"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530" indent="-214630"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430" indent="-214630"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605" indent="-128905"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505" indent="-128905"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svg"/><Relationship Id="rId7" Type="http://schemas.openxmlformats.org/officeDocument/2006/relationships/image" Target="../media/image27.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3" Type="http://schemas.openxmlformats.org/officeDocument/2006/relationships/image" Target="../media/image23.png"/><Relationship Id="rId21" Type="http://schemas.openxmlformats.org/officeDocument/2006/relationships/slideLayout" Target="../slideLayouts/slideLayout7.xml"/><Relationship Id="rId20" Type="http://schemas.openxmlformats.org/officeDocument/2006/relationships/image" Target="../media/image40.svg"/><Relationship Id="rId2" Type="http://schemas.openxmlformats.org/officeDocument/2006/relationships/image" Target="../media/image22.svg"/><Relationship Id="rId19" Type="http://schemas.openxmlformats.org/officeDocument/2006/relationships/image" Target="../media/image39.png"/><Relationship Id="rId18" Type="http://schemas.openxmlformats.org/officeDocument/2006/relationships/image" Target="../media/image38.svg"/><Relationship Id="rId17" Type="http://schemas.openxmlformats.org/officeDocument/2006/relationships/image" Target="../media/image37.png"/><Relationship Id="rId16" Type="http://schemas.openxmlformats.org/officeDocument/2006/relationships/image" Target="../media/image36.svg"/><Relationship Id="rId15" Type="http://schemas.openxmlformats.org/officeDocument/2006/relationships/image" Target="../media/image35.png"/><Relationship Id="rId14" Type="http://schemas.openxmlformats.org/officeDocument/2006/relationships/image" Target="../media/image34.svg"/><Relationship Id="rId13" Type="http://schemas.openxmlformats.org/officeDocument/2006/relationships/image" Target="../media/image33.png"/><Relationship Id="rId12" Type="http://schemas.openxmlformats.org/officeDocument/2006/relationships/image" Target="../media/image32.svg"/><Relationship Id="rId11" Type="http://schemas.openxmlformats.org/officeDocument/2006/relationships/image" Target="../media/image31.png"/><Relationship Id="rId10" Type="http://schemas.openxmlformats.org/officeDocument/2006/relationships/image" Target="../media/image30.sv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image" Target="../media/image55.svg"/><Relationship Id="rId7" Type="http://schemas.openxmlformats.org/officeDocument/2006/relationships/image" Target="../media/image54.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 Id="rId3" Type="http://schemas.openxmlformats.org/officeDocument/2006/relationships/image" Target="../media/image50.png"/><Relationship Id="rId2" Type="http://schemas.openxmlformats.org/officeDocument/2006/relationships/image" Target="../media/image49.svg"/><Relationship Id="rId14" Type="http://schemas.openxmlformats.org/officeDocument/2006/relationships/slideLayout" Target="../slideLayouts/slideLayout7.xml"/><Relationship Id="rId13" Type="http://schemas.openxmlformats.org/officeDocument/2006/relationships/image" Target="../media/image60.png"/><Relationship Id="rId12" Type="http://schemas.openxmlformats.org/officeDocument/2006/relationships/image" Target="../media/image59.svg"/><Relationship Id="rId11" Type="http://schemas.openxmlformats.org/officeDocument/2006/relationships/image" Target="../media/image58.png"/><Relationship Id="rId10" Type="http://schemas.openxmlformats.org/officeDocument/2006/relationships/image" Target="../media/image57.svg"/><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67.jpe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body" idx="1"/>
          </p:nvPr>
        </p:nvSpPr>
        <p:spPr/>
        <p:txBody>
          <a:bodyPr/>
          <a:lstStyle/>
          <a:p>
            <a:r>
              <a:rPr lang="ar-EG">
                <a:solidFill>
                  <a:srgbClr val="FF0000"/>
                </a:solidFill>
                <a:latin typeface="الOpen Sans"/>
                <a:ea typeface="Open Sans" panose="020B0606030504020204" charset="0"/>
                <a:cs typeface="Open Sans" panose="020B0606030504020204" charset="0"/>
              </a:rPr>
              <a:t>البوصلة  الطبية </a:t>
            </a:r>
            <a:endParaRPr lang="en-GB">
              <a:solidFill>
                <a:srgbClr val="FF0000"/>
              </a:solidFill>
              <a:latin typeface="الOpen Sans"/>
              <a:ea typeface="Open Sans" panose="020B0606030504020204" charset="0"/>
              <a:cs typeface="Open Sans" panose="020B0606030504020204" charset="0"/>
            </a:endParaRPr>
          </a:p>
          <a:p>
            <a:r>
              <a:rPr lang="en-GB"/>
              <a:t>Content Strategy</a:t>
            </a:r>
            <a:endParaRPr lang="en-GB"/>
          </a:p>
          <a:p>
            <a:endParaRPr lang="en-GB"/>
          </a:p>
        </p:txBody>
      </p:sp>
      <p:sp>
        <p:nvSpPr>
          <p:cNvPr id="4" name="Title 3"/>
          <p:cNvSpPr>
            <a:spLocks noGrp="1"/>
          </p:cNvSpPr>
          <p:nvPr>
            <p:ph type="title"/>
          </p:nvPr>
        </p:nvSpPr>
        <p:spPr>
          <a:ln w="28575">
            <a:noFill/>
          </a:ln>
        </p:spPr>
        <p:txBody>
          <a:bodyPr>
            <a:normAutofit fontScale="90000"/>
          </a:bodyPr>
          <a:lstStyle/>
          <a:p>
            <a:pPr rtl="1">
              <a:lnSpc>
                <a:spcPts val="4760"/>
              </a:lnSpc>
            </a:pPr>
            <a:r>
              <a:rPr lang="en-US">
                <a:solidFill>
                  <a:srgbClr val="FF0000"/>
                </a:solidFill>
                <a:latin typeface="Open Sans" panose="020B0606030504020204"/>
                <a:ea typeface="Open Sans" panose="020B0606030504020204"/>
                <a:cs typeface="Open Sans" panose="020B0606030504020204"/>
                <a:sym typeface="Open Sans" panose="020B0606030504020204"/>
              </a:rPr>
              <a:t>Medical compass</a:t>
            </a:r>
            <a:endParaRPr lang="en-US">
              <a:solidFill>
                <a:srgbClr val="FF0000"/>
              </a:solidFill>
              <a:latin typeface="Open Sans" panose="020B0606030504020204"/>
              <a:ea typeface="Open Sans" panose="020B0606030504020204"/>
              <a:cs typeface="Open Sans" panose="020B0606030504020204"/>
              <a:sym typeface="Open Sans" panose="020B0606030504020204"/>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211721" cy="5143500"/>
          </a:xfrm>
          <a:prstGeom prst="rect">
            <a:avLst/>
          </a:prstGeom>
        </p:spPr>
      </p:pic>
      <p:sp>
        <p:nvSpPr>
          <p:cNvPr id="2" name="Rectangle 1"/>
          <p:cNvSpPr/>
          <p:nvPr/>
        </p:nvSpPr>
        <p:spPr>
          <a:xfrm>
            <a:off x="2499541" y="270910"/>
            <a:ext cx="5532284" cy="923330"/>
          </a:xfrm>
          <a:prstGeom prst="rect">
            <a:avLst/>
          </a:prstGeom>
          <a:noFill/>
        </p:spPr>
        <p:txBody>
          <a:bodyPr wrap="none" lIns="91440" tIns="45720" rIns="91440" bIns="45720">
            <a:spAutoFit/>
          </a:bodyPr>
          <a:lstStyle/>
          <a:p>
            <a:pPr algn="ctr"/>
            <a:r>
              <a:rPr lang="en-US" sz="5400">
                <a:solidFill>
                  <a:srgbClr val="FF9B2F"/>
                </a:solidFill>
                <a:latin typeface="Open Sans" panose="020B0606030504020204"/>
                <a:ea typeface="Open Sans" panose="020B0606030504020204"/>
                <a:cs typeface="Open Sans" panose="020B0606030504020204"/>
                <a:sym typeface="Open Sans" panose="020B0606030504020204"/>
              </a:rPr>
              <a:t>Medical compass</a:t>
            </a:r>
            <a:endParaRPr lang="en-US" sz="5400" b="1" cap="none" spc="0">
              <a:ln w="12700">
                <a:solidFill>
                  <a:schemeClr val="accent1"/>
                </a:solidFill>
                <a:prstDash val="solid"/>
              </a:ln>
              <a:solidFill>
                <a:srgbClr val="FF9B2F"/>
              </a:solidFill>
              <a:effectLst>
                <a:outerShdw dist="38100" dir="2640000" algn="bl" rotWithShape="0">
                  <a:schemeClr val="accent1"/>
                </a:outerShdw>
              </a:effectLs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5692" y="514350"/>
            <a:ext cx="6868907" cy="1109956"/>
            <a:chOff x="0" y="0"/>
            <a:chExt cx="2514986" cy="406400"/>
          </a:xfrm>
        </p:grpSpPr>
        <p:sp>
          <p:nvSpPr>
            <p:cNvPr id="4" name="Freeform 4"/>
            <p:cNvSpPr/>
            <p:nvPr/>
          </p:nvSpPr>
          <p:spPr>
            <a:xfrm>
              <a:off x="0" y="0"/>
              <a:ext cx="2514986" cy="406400"/>
            </a:xfrm>
            <a:custGeom>
              <a:avLst/>
              <a:gdLst/>
              <a:ahLst/>
              <a:cxnLst/>
              <a:rect l="l" t="t" r="r" b="b"/>
              <a:pathLst>
                <a:path w="2514986" h="406400">
                  <a:moveTo>
                    <a:pt x="2311786" y="0"/>
                  </a:moveTo>
                  <a:lnTo>
                    <a:pt x="0" y="0"/>
                  </a:lnTo>
                  <a:lnTo>
                    <a:pt x="0" y="406400"/>
                  </a:lnTo>
                  <a:lnTo>
                    <a:pt x="2311786" y="406400"/>
                  </a:lnTo>
                  <a:lnTo>
                    <a:pt x="2514986" y="203200"/>
                  </a:lnTo>
                  <a:lnTo>
                    <a:pt x="2311786" y="0"/>
                  </a:lnTo>
                  <a:close/>
                </a:path>
              </a:pathLst>
            </a:custGeom>
            <a:solidFill>
              <a:srgbClr val="03045E"/>
            </a:solidFill>
          </p:spPr>
        </p:sp>
        <p:sp>
          <p:nvSpPr>
            <p:cNvPr id="5" name="TextBox 5"/>
            <p:cNvSpPr txBox="1"/>
            <p:nvPr/>
          </p:nvSpPr>
          <p:spPr>
            <a:xfrm>
              <a:off x="0" y="-38100"/>
              <a:ext cx="2400686" cy="444500"/>
            </a:xfrm>
            <a:prstGeom prst="rect">
              <a:avLst/>
            </a:prstGeom>
          </p:spPr>
          <p:txBody>
            <a:bodyPr lIns="25400" tIns="25400" rIns="25400" bIns="25400" rtlCol="0" anchor="ctr"/>
            <a:lstStyle/>
            <a:p>
              <a:pPr algn="ctr">
                <a:lnSpc>
                  <a:spcPts val="1330"/>
                </a:lnSpc>
                <a:spcBef>
                  <a:spcPct val="0"/>
                </a:spcBef>
              </a:pPr>
              <a:endParaRPr sz="900"/>
            </a:p>
          </p:txBody>
        </p:sp>
      </p:grpSp>
      <p:sp>
        <p:nvSpPr>
          <p:cNvPr id="6" name="Freeform 6"/>
          <p:cNvSpPr/>
          <p:nvPr/>
        </p:nvSpPr>
        <p:spPr>
          <a:xfrm>
            <a:off x="514350" y="1896392"/>
            <a:ext cx="3055652" cy="2378075"/>
          </a:xfrm>
          <a:custGeom>
            <a:avLst/>
            <a:gdLst/>
            <a:ahLst/>
            <a:cxnLst/>
            <a:rect l="l" t="t" r="r" b="b"/>
            <a:pathLst>
              <a:path w="6111303" h="4756150">
                <a:moveTo>
                  <a:pt x="0" y="0"/>
                </a:moveTo>
                <a:lnTo>
                  <a:pt x="6111303" y="0"/>
                </a:lnTo>
                <a:lnTo>
                  <a:pt x="6111303" y="4756150"/>
                </a:lnTo>
                <a:lnTo>
                  <a:pt x="0" y="4756150"/>
                </a:lnTo>
                <a:lnTo>
                  <a:pt x="0" y="0"/>
                </a:lnTo>
                <a:close/>
              </a:path>
            </a:pathLst>
          </a:custGeom>
          <a:blipFill>
            <a:blip r:embed="rId1"/>
            <a:stretch>
              <a:fillRect/>
            </a:stretch>
          </a:blipFill>
        </p:spPr>
      </p:sp>
      <p:sp>
        <p:nvSpPr>
          <p:cNvPr id="7" name="TextBox 7"/>
          <p:cNvSpPr txBox="1"/>
          <p:nvPr/>
        </p:nvSpPr>
        <p:spPr>
          <a:xfrm>
            <a:off x="514350" y="698647"/>
            <a:ext cx="4804555" cy="589905"/>
          </a:xfrm>
          <a:prstGeom prst="rect">
            <a:avLst/>
          </a:prstGeom>
        </p:spPr>
        <p:txBody>
          <a:bodyPr lIns="0" tIns="0" rIns="0" bIns="0" rtlCol="0" anchor="t">
            <a:spAutoFit/>
          </a:bodyPr>
          <a:lstStyle/>
          <a:p>
            <a:pPr>
              <a:lnSpc>
                <a:spcPts val="4550"/>
              </a:lnSpc>
              <a:spcBef>
                <a:spcPct val="0"/>
              </a:spcBef>
            </a:pPr>
            <a:r>
              <a:rPr lang="en-US" sz="3250">
                <a:solidFill>
                  <a:srgbClr val="FFFFFF"/>
                </a:solidFill>
                <a:latin typeface="Ample Display"/>
                <a:ea typeface="Ample Display"/>
                <a:cs typeface="Ample Display"/>
                <a:sym typeface="Ample Display"/>
              </a:rPr>
              <a:t>STRENGTHS</a:t>
            </a:r>
            <a:endParaRPr lang="en-US" sz="3250">
              <a:solidFill>
                <a:srgbClr val="FFFFFF"/>
              </a:solidFill>
              <a:latin typeface="Ample Display"/>
              <a:ea typeface="Ample Display"/>
              <a:cs typeface="Ample Display"/>
              <a:sym typeface="Ample Display"/>
            </a:endParaRPr>
          </a:p>
        </p:txBody>
      </p:sp>
      <p:sp>
        <p:nvSpPr>
          <p:cNvPr id="8" name="TextBox 8"/>
          <p:cNvSpPr txBox="1"/>
          <p:nvPr/>
        </p:nvSpPr>
        <p:spPr>
          <a:xfrm>
            <a:off x="4474285" y="1872579"/>
            <a:ext cx="4155365" cy="1570990"/>
          </a:xfrm>
          <a:prstGeom prst="rect">
            <a:avLst/>
          </a:prstGeom>
        </p:spPr>
        <p:txBody>
          <a:bodyPr lIns="0" tIns="0" rIns="0" bIns="0" rtlCol="0" anchor="t">
            <a:spAutoFit/>
          </a:bodyPr>
          <a:lstStyle/>
          <a:p>
            <a:pPr marL="285750" indent="-285750" algn="just">
              <a:lnSpc>
                <a:spcPts val="1750"/>
              </a:lnSpc>
              <a:spcBef>
                <a:spcPct val="0"/>
              </a:spcBef>
              <a:buFont typeface="Arial" panose="020B0604020202020204" pitchFamily="34" charset="0"/>
              <a:buChar char="•"/>
            </a:pPr>
            <a:r>
              <a:rPr lang="en-US" altLang="en-US" sz="1250" dirty="0">
                <a:solidFill>
                  <a:srgbClr val="03045E"/>
                </a:solidFill>
                <a:latin typeface="Eastman Grotesque"/>
                <a:ea typeface="Eastman Grotesque"/>
                <a:cs typeface="Eastman Grotesque"/>
                <a:sym typeface="Eastman Grotesque"/>
              </a:rPr>
              <a:t>Arabic-focused medical content filling a major market gap.</a:t>
            </a:r>
            <a:endParaRPr lang="en-US" altLang="en-US" sz="1250" dirty="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endParaRPr lang="en-US" altLang="en-US" sz="1250" dirty="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r>
              <a:rPr lang="en-US" sz="1250" dirty="0">
                <a:solidFill>
                  <a:srgbClr val="03045E"/>
                </a:solidFill>
                <a:latin typeface="Eastman Grotesque"/>
                <a:ea typeface="Eastman Grotesque"/>
                <a:cs typeface="Eastman Grotesque"/>
                <a:sym typeface="Eastman Grotesque"/>
              </a:rPr>
              <a:t>varity of content formats like posts , images , videos </a:t>
            </a:r>
            <a:endParaRPr lang="en-US" sz="1250" dirty="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endParaRPr lang="en-US" sz="1250" dirty="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r>
              <a:rPr lang="en-US" sz="1250" dirty="0">
                <a:solidFill>
                  <a:srgbClr val="03045E"/>
                </a:solidFill>
                <a:latin typeface="Eastman Grotesque"/>
                <a:ea typeface="Eastman Grotesque"/>
                <a:cs typeface="Eastman Grotesque"/>
                <a:sym typeface="Eastman Grotesque"/>
              </a:rPr>
              <a:t>up-to-date information </a:t>
            </a:r>
            <a:endParaRPr lang="en-US" sz="1250">
              <a:solidFill>
                <a:srgbClr val="03045E"/>
              </a:solidFill>
              <a:latin typeface="Eastman Grotesque"/>
              <a:ea typeface="Eastman Grotesque"/>
              <a:cs typeface="Eastman Grotesque"/>
              <a:sym typeface="Eastman Grotesq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5692" y="514350"/>
            <a:ext cx="6868907" cy="1109956"/>
            <a:chOff x="0" y="0"/>
            <a:chExt cx="2514986" cy="406400"/>
          </a:xfrm>
        </p:grpSpPr>
        <p:sp>
          <p:nvSpPr>
            <p:cNvPr id="4" name="Freeform 4"/>
            <p:cNvSpPr/>
            <p:nvPr/>
          </p:nvSpPr>
          <p:spPr>
            <a:xfrm>
              <a:off x="0" y="0"/>
              <a:ext cx="2514986" cy="406400"/>
            </a:xfrm>
            <a:custGeom>
              <a:avLst/>
              <a:gdLst/>
              <a:ahLst/>
              <a:cxnLst/>
              <a:rect l="l" t="t" r="r" b="b"/>
              <a:pathLst>
                <a:path w="2514986" h="406400">
                  <a:moveTo>
                    <a:pt x="2311786" y="0"/>
                  </a:moveTo>
                  <a:lnTo>
                    <a:pt x="0" y="0"/>
                  </a:lnTo>
                  <a:lnTo>
                    <a:pt x="0" y="406400"/>
                  </a:lnTo>
                  <a:lnTo>
                    <a:pt x="2311786" y="406400"/>
                  </a:lnTo>
                  <a:lnTo>
                    <a:pt x="2514986" y="203200"/>
                  </a:lnTo>
                  <a:lnTo>
                    <a:pt x="2311786" y="0"/>
                  </a:lnTo>
                  <a:close/>
                </a:path>
              </a:pathLst>
            </a:custGeom>
            <a:solidFill>
              <a:srgbClr val="03045E"/>
            </a:solidFill>
          </p:spPr>
        </p:sp>
        <p:sp>
          <p:nvSpPr>
            <p:cNvPr id="5" name="TextBox 5"/>
            <p:cNvSpPr txBox="1"/>
            <p:nvPr/>
          </p:nvSpPr>
          <p:spPr>
            <a:xfrm>
              <a:off x="0" y="-38100"/>
              <a:ext cx="2400686" cy="444500"/>
            </a:xfrm>
            <a:prstGeom prst="rect">
              <a:avLst/>
            </a:prstGeom>
          </p:spPr>
          <p:txBody>
            <a:bodyPr lIns="25400" tIns="25400" rIns="25400" bIns="25400" rtlCol="0" anchor="ctr"/>
            <a:lstStyle/>
            <a:p>
              <a:pPr algn="ctr">
                <a:lnSpc>
                  <a:spcPts val="1330"/>
                </a:lnSpc>
                <a:spcBef>
                  <a:spcPct val="0"/>
                </a:spcBef>
              </a:pPr>
              <a:endParaRPr sz="900"/>
            </a:p>
          </p:txBody>
        </p:sp>
      </p:grpSp>
      <p:sp>
        <p:nvSpPr>
          <p:cNvPr id="6" name="Freeform 6"/>
          <p:cNvSpPr/>
          <p:nvPr/>
        </p:nvSpPr>
        <p:spPr>
          <a:xfrm>
            <a:off x="775745" y="1896392"/>
            <a:ext cx="2784412" cy="2307084"/>
          </a:xfrm>
          <a:custGeom>
            <a:avLst/>
            <a:gdLst/>
            <a:ahLst/>
            <a:cxnLst/>
            <a:rect l="l" t="t" r="r" b="b"/>
            <a:pathLst>
              <a:path w="5568824" h="4614168">
                <a:moveTo>
                  <a:pt x="0" y="0"/>
                </a:moveTo>
                <a:lnTo>
                  <a:pt x="5568824" y="0"/>
                </a:lnTo>
                <a:lnTo>
                  <a:pt x="5568824" y="4614168"/>
                </a:lnTo>
                <a:lnTo>
                  <a:pt x="0" y="4614168"/>
                </a:lnTo>
                <a:lnTo>
                  <a:pt x="0" y="0"/>
                </a:lnTo>
                <a:close/>
              </a:path>
            </a:pathLst>
          </a:custGeom>
          <a:blipFill>
            <a:blip r:embed="rId1"/>
            <a:stretch>
              <a:fillRect/>
            </a:stretch>
          </a:blipFill>
        </p:spPr>
      </p:sp>
      <p:sp>
        <p:nvSpPr>
          <p:cNvPr id="7" name="TextBox 7"/>
          <p:cNvSpPr txBox="1"/>
          <p:nvPr/>
        </p:nvSpPr>
        <p:spPr>
          <a:xfrm>
            <a:off x="514350" y="698647"/>
            <a:ext cx="4804555" cy="589905"/>
          </a:xfrm>
          <a:prstGeom prst="rect">
            <a:avLst/>
          </a:prstGeom>
        </p:spPr>
        <p:txBody>
          <a:bodyPr lIns="0" tIns="0" rIns="0" bIns="0" rtlCol="0" anchor="t">
            <a:spAutoFit/>
          </a:bodyPr>
          <a:lstStyle/>
          <a:p>
            <a:pPr>
              <a:lnSpc>
                <a:spcPts val="4550"/>
              </a:lnSpc>
              <a:spcBef>
                <a:spcPct val="0"/>
              </a:spcBef>
            </a:pPr>
            <a:r>
              <a:rPr lang="en-US" sz="3250">
                <a:solidFill>
                  <a:srgbClr val="FFFFFF"/>
                </a:solidFill>
                <a:latin typeface="Ample Display"/>
                <a:ea typeface="Ample Display"/>
                <a:cs typeface="Ample Display"/>
                <a:sym typeface="Ample Display"/>
              </a:rPr>
              <a:t>WEAKNESSES</a:t>
            </a:r>
            <a:endParaRPr lang="en-US" sz="3250">
              <a:solidFill>
                <a:srgbClr val="FFFFFF"/>
              </a:solidFill>
              <a:latin typeface="Ample Display"/>
              <a:ea typeface="Ample Display"/>
              <a:cs typeface="Ample Display"/>
              <a:sym typeface="Ample Display"/>
            </a:endParaRPr>
          </a:p>
        </p:txBody>
      </p:sp>
      <p:sp>
        <p:nvSpPr>
          <p:cNvPr id="8" name="TextBox 8"/>
          <p:cNvSpPr txBox="1"/>
          <p:nvPr/>
        </p:nvSpPr>
        <p:spPr>
          <a:xfrm>
            <a:off x="4474285" y="1872579"/>
            <a:ext cx="4155365" cy="1570990"/>
          </a:xfrm>
          <a:prstGeom prst="rect">
            <a:avLst/>
          </a:prstGeom>
        </p:spPr>
        <p:txBody>
          <a:bodyPr lIns="0" tIns="0" rIns="0" bIns="0" rtlCol="0" anchor="t">
            <a:spAutoFit/>
          </a:bodyPr>
          <a:lstStyle/>
          <a:p>
            <a:pPr marL="285750" indent="-285750" algn="just">
              <a:lnSpc>
                <a:spcPts val="1750"/>
              </a:lnSpc>
              <a:spcBef>
                <a:spcPct val="0"/>
              </a:spcBef>
              <a:buFont typeface="Arial" panose="020B0604020202020204" pitchFamily="34" charset="0"/>
              <a:buChar char="•"/>
            </a:pPr>
            <a:r>
              <a:rPr lang="en-US" altLang="en-US" sz="1250">
                <a:solidFill>
                  <a:srgbClr val="03045E"/>
                </a:solidFill>
                <a:latin typeface="Eastman Grotesque"/>
                <a:ea typeface="Eastman Grotesque"/>
                <a:cs typeface="Eastman Grotesque"/>
                <a:sym typeface="Eastman Grotesque"/>
              </a:rPr>
              <a:t>new brand </a:t>
            </a: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r>
              <a:rPr lang="en-US" altLang="en-US" sz="1250">
                <a:solidFill>
                  <a:srgbClr val="03045E"/>
                </a:solidFill>
                <a:latin typeface="Eastman Grotesque"/>
                <a:ea typeface="Eastman Grotesque"/>
                <a:cs typeface="Eastman Grotesque"/>
                <a:sym typeface="Eastman Grotesque"/>
              </a:rPr>
              <a:t>most of the admin are not in the medical fields</a:t>
            </a: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r>
              <a:rPr lang="en-US" altLang="en-US" sz="1250">
                <a:solidFill>
                  <a:srgbClr val="03045E"/>
                </a:solidFill>
                <a:latin typeface="Eastman Grotesque"/>
                <a:ea typeface="Eastman Grotesque"/>
                <a:cs typeface="Eastman Grotesque"/>
                <a:sym typeface="Eastman Grotesque"/>
              </a:rPr>
              <a:t>Potential misunderstanding of medical content.</a:t>
            </a: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r>
              <a:rPr lang="en-US" altLang="en-US" sz="1250">
                <a:solidFill>
                  <a:srgbClr val="03045E"/>
                </a:solidFill>
                <a:latin typeface="Eastman Grotesque"/>
                <a:ea typeface="Eastman Grotesque"/>
                <a:cs typeface="Eastman Grotesque"/>
                <a:sym typeface="Eastman Grotesque"/>
              </a:rPr>
              <a:t>Difficulty in buildin g trust and engagment.</a:t>
            </a:r>
            <a:endParaRPr lang="en-US" sz="1250">
              <a:solidFill>
                <a:srgbClr val="03045E"/>
              </a:solidFill>
              <a:latin typeface="Eastman Grotesque"/>
              <a:ea typeface="Eastman Grotesque"/>
              <a:cs typeface="Eastman Grotesque"/>
              <a:sym typeface="Eastman Grotesq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5692" y="514350"/>
            <a:ext cx="6868907" cy="1109956"/>
            <a:chOff x="0" y="0"/>
            <a:chExt cx="2514986" cy="406400"/>
          </a:xfrm>
        </p:grpSpPr>
        <p:sp>
          <p:nvSpPr>
            <p:cNvPr id="4" name="Freeform 4"/>
            <p:cNvSpPr/>
            <p:nvPr/>
          </p:nvSpPr>
          <p:spPr>
            <a:xfrm>
              <a:off x="0" y="0"/>
              <a:ext cx="2514986" cy="406400"/>
            </a:xfrm>
            <a:custGeom>
              <a:avLst/>
              <a:gdLst/>
              <a:ahLst/>
              <a:cxnLst/>
              <a:rect l="l" t="t" r="r" b="b"/>
              <a:pathLst>
                <a:path w="2514986" h="406400">
                  <a:moveTo>
                    <a:pt x="2311786" y="0"/>
                  </a:moveTo>
                  <a:lnTo>
                    <a:pt x="0" y="0"/>
                  </a:lnTo>
                  <a:lnTo>
                    <a:pt x="0" y="406400"/>
                  </a:lnTo>
                  <a:lnTo>
                    <a:pt x="2311786" y="406400"/>
                  </a:lnTo>
                  <a:lnTo>
                    <a:pt x="2514986" y="203200"/>
                  </a:lnTo>
                  <a:lnTo>
                    <a:pt x="2311786" y="0"/>
                  </a:lnTo>
                  <a:close/>
                </a:path>
              </a:pathLst>
            </a:custGeom>
            <a:solidFill>
              <a:srgbClr val="03045E"/>
            </a:solidFill>
          </p:spPr>
        </p:sp>
        <p:sp>
          <p:nvSpPr>
            <p:cNvPr id="5" name="TextBox 5"/>
            <p:cNvSpPr txBox="1"/>
            <p:nvPr/>
          </p:nvSpPr>
          <p:spPr>
            <a:xfrm>
              <a:off x="0" y="-38100"/>
              <a:ext cx="2400686" cy="444500"/>
            </a:xfrm>
            <a:prstGeom prst="rect">
              <a:avLst/>
            </a:prstGeom>
          </p:spPr>
          <p:txBody>
            <a:bodyPr lIns="25400" tIns="25400" rIns="25400" bIns="25400" rtlCol="0" anchor="ctr"/>
            <a:lstStyle/>
            <a:p>
              <a:pPr algn="ctr">
                <a:lnSpc>
                  <a:spcPts val="1330"/>
                </a:lnSpc>
                <a:spcBef>
                  <a:spcPct val="0"/>
                </a:spcBef>
              </a:pPr>
              <a:endParaRPr sz="900"/>
            </a:p>
          </p:txBody>
        </p:sp>
      </p:grpSp>
      <p:sp>
        <p:nvSpPr>
          <p:cNvPr id="6" name="Freeform 6"/>
          <p:cNvSpPr/>
          <p:nvPr/>
        </p:nvSpPr>
        <p:spPr>
          <a:xfrm>
            <a:off x="1122917" y="1896392"/>
            <a:ext cx="2378075" cy="2378075"/>
          </a:xfrm>
          <a:custGeom>
            <a:avLst/>
            <a:gdLst/>
            <a:ahLst/>
            <a:cxnLst/>
            <a:rect l="l" t="t" r="r" b="b"/>
            <a:pathLst>
              <a:path w="4756150" h="4756150">
                <a:moveTo>
                  <a:pt x="0" y="0"/>
                </a:moveTo>
                <a:lnTo>
                  <a:pt x="4756150" y="0"/>
                </a:lnTo>
                <a:lnTo>
                  <a:pt x="4756150" y="4756150"/>
                </a:lnTo>
                <a:lnTo>
                  <a:pt x="0" y="4756150"/>
                </a:lnTo>
                <a:lnTo>
                  <a:pt x="0" y="0"/>
                </a:lnTo>
                <a:close/>
              </a:path>
            </a:pathLst>
          </a:custGeom>
          <a:blipFill>
            <a:blip r:embed="rId1"/>
            <a:stretch>
              <a:fillRect/>
            </a:stretch>
          </a:blipFill>
        </p:spPr>
      </p:sp>
      <p:sp>
        <p:nvSpPr>
          <p:cNvPr id="7" name="TextBox 7"/>
          <p:cNvSpPr txBox="1"/>
          <p:nvPr/>
        </p:nvSpPr>
        <p:spPr>
          <a:xfrm>
            <a:off x="514350" y="698647"/>
            <a:ext cx="4804555" cy="589905"/>
          </a:xfrm>
          <a:prstGeom prst="rect">
            <a:avLst/>
          </a:prstGeom>
        </p:spPr>
        <p:txBody>
          <a:bodyPr lIns="0" tIns="0" rIns="0" bIns="0" rtlCol="0" anchor="t">
            <a:spAutoFit/>
          </a:bodyPr>
          <a:lstStyle/>
          <a:p>
            <a:pPr>
              <a:lnSpc>
                <a:spcPts val="4550"/>
              </a:lnSpc>
              <a:spcBef>
                <a:spcPct val="0"/>
              </a:spcBef>
            </a:pPr>
            <a:r>
              <a:rPr lang="en-US" sz="3250">
                <a:solidFill>
                  <a:srgbClr val="FFFFFF"/>
                </a:solidFill>
                <a:latin typeface="Ample Display"/>
                <a:ea typeface="Ample Display"/>
                <a:cs typeface="Ample Display"/>
                <a:sym typeface="Ample Display"/>
              </a:rPr>
              <a:t>OPPORTUNITIES</a:t>
            </a:r>
            <a:endParaRPr lang="en-US" sz="3250">
              <a:solidFill>
                <a:srgbClr val="FFFFFF"/>
              </a:solidFill>
              <a:latin typeface="Ample Display"/>
              <a:ea typeface="Ample Display"/>
              <a:cs typeface="Ample Display"/>
              <a:sym typeface="Ample Display"/>
            </a:endParaRPr>
          </a:p>
        </p:txBody>
      </p:sp>
      <p:sp>
        <p:nvSpPr>
          <p:cNvPr id="2" name="Text Box 1"/>
          <p:cNvSpPr txBox="1"/>
          <p:nvPr/>
        </p:nvSpPr>
        <p:spPr>
          <a:xfrm>
            <a:off x="4401185" y="1896110"/>
            <a:ext cx="4742180" cy="3138170"/>
          </a:xfrm>
          <a:prstGeom prst="rect">
            <a:avLst/>
          </a:prstGeom>
          <a:noFill/>
        </p:spPr>
        <p:txBody>
          <a:bodyPr wrap="square" rtlCol="0">
            <a:spAutoFit/>
          </a:bodyPr>
          <a:lstStyle/>
          <a:p>
            <a:pPr marL="285750" indent="-285750">
              <a:buFont typeface="Arial" panose="020B0604020202020204" pitchFamily="34" charset="0"/>
              <a:buChar char="•"/>
            </a:pPr>
            <a:r>
              <a:rPr lang="en-US" altLang="en-US"/>
              <a:t>Scarcity of reliable Arabic health platforms.</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Mobile app expansion for better accessibility.</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Collaborations with hospitals or public health bodies.</a:t>
            </a:r>
            <a:endParaRPr lang="en-US" altLang="en-US"/>
          </a:p>
          <a:p>
            <a:pPr marL="285750" indent="-285750">
              <a:buFont typeface="Arial" panose="020B0604020202020204" pitchFamily="34" charset="0"/>
              <a:buChar char="•"/>
            </a:pPr>
            <a:endParaRPr lang="en-US" altLang="en-US"/>
          </a:p>
          <a:p>
            <a:pPr marL="285750" indent="-285750">
              <a:buFont typeface="Arial" panose="020B0604020202020204" pitchFamily="34" charset="0"/>
              <a:buChar char="•"/>
            </a:pPr>
            <a:r>
              <a:rPr lang="en-US" altLang="en-US"/>
              <a:t>Positioning as a regional health authority.</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35692" y="514350"/>
            <a:ext cx="6868907" cy="1109956"/>
            <a:chOff x="0" y="0"/>
            <a:chExt cx="2514986" cy="406400"/>
          </a:xfrm>
        </p:grpSpPr>
        <p:sp>
          <p:nvSpPr>
            <p:cNvPr id="4" name="Freeform 4"/>
            <p:cNvSpPr/>
            <p:nvPr/>
          </p:nvSpPr>
          <p:spPr>
            <a:xfrm>
              <a:off x="0" y="0"/>
              <a:ext cx="2514986" cy="406400"/>
            </a:xfrm>
            <a:custGeom>
              <a:avLst/>
              <a:gdLst/>
              <a:ahLst/>
              <a:cxnLst/>
              <a:rect l="l" t="t" r="r" b="b"/>
              <a:pathLst>
                <a:path w="2514986" h="406400">
                  <a:moveTo>
                    <a:pt x="2311786" y="0"/>
                  </a:moveTo>
                  <a:lnTo>
                    <a:pt x="0" y="0"/>
                  </a:lnTo>
                  <a:lnTo>
                    <a:pt x="0" y="406400"/>
                  </a:lnTo>
                  <a:lnTo>
                    <a:pt x="2311786" y="406400"/>
                  </a:lnTo>
                  <a:lnTo>
                    <a:pt x="2514986" y="203200"/>
                  </a:lnTo>
                  <a:lnTo>
                    <a:pt x="2311786" y="0"/>
                  </a:lnTo>
                  <a:close/>
                </a:path>
              </a:pathLst>
            </a:custGeom>
            <a:solidFill>
              <a:srgbClr val="03045E"/>
            </a:solidFill>
          </p:spPr>
        </p:sp>
        <p:sp>
          <p:nvSpPr>
            <p:cNvPr id="5" name="TextBox 5"/>
            <p:cNvSpPr txBox="1"/>
            <p:nvPr/>
          </p:nvSpPr>
          <p:spPr>
            <a:xfrm>
              <a:off x="0" y="-38100"/>
              <a:ext cx="2400686" cy="444500"/>
            </a:xfrm>
            <a:prstGeom prst="rect">
              <a:avLst/>
            </a:prstGeom>
          </p:spPr>
          <p:txBody>
            <a:bodyPr lIns="25400" tIns="25400" rIns="25400" bIns="25400" rtlCol="0" anchor="ctr"/>
            <a:lstStyle/>
            <a:p>
              <a:pPr algn="ctr">
                <a:lnSpc>
                  <a:spcPts val="1330"/>
                </a:lnSpc>
                <a:spcBef>
                  <a:spcPct val="0"/>
                </a:spcBef>
              </a:pPr>
              <a:endParaRPr sz="900"/>
            </a:p>
          </p:txBody>
        </p:sp>
      </p:grpSp>
      <p:sp>
        <p:nvSpPr>
          <p:cNvPr id="6" name="Freeform 6"/>
          <p:cNvSpPr/>
          <p:nvPr/>
        </p:nvSpPr>
        <p:spPr>
          <a:xfrm rot="1454290">
            <a:off x="1241362" y="1896392"/>
            <a:ext cx="2378075" cy="2378075"/>
          </a:xfrm>
          <a:custGeom>
            <a:avLst/>
            <a:gdLst/>
            <a:ahLst/>
            <a:cxnLst/>
            <a:rect l="l" t="t" r="r" b="b"/>
            <a:pathLst>
              <a:path w="4756150" h="4756150">
                <a:moveTo>
                  <a:pt x="0" y="0"/>
                </a:moveTo>
                <a:lnTo>
                  <a:pt x="4756150" y="0"/>
                </a:lnTo>
                <a:lnTo>
                  <a:pt x="4756150" y="4756150"/>
                </a:lnTo>
                <a:lnTo>
                  <a:pt x="0" y="4756150"/>
                </a:lnTo>
                <a:lnTo>
                  <a:pt x="0" y="0"/>
                </a:lnTo>
                <a:close/>
              </a:path>
            </a:pathLst>
          </a:custGeom>
          <a:blipFill>
            <a:blip r:embed="rId1"/>
            <a:stretch>
              <a:fillRect/>
            </a:stretch>
          </a:blipFill>
        </p:spPr>
      </p:sp>
      <p:grpSp>
        <p:nvGrpSpPr>
          <p:cNvPr id="7" name="Group 7"/>
          <p:cNvGrpSpPr/>
          <p:nvPr/>
        </p:nvGrpSpPr>
        <p:grpSpPr>
          <a:xfrm>
            <a:off x="1569245" y="2642761"/>
            <a:ext cx="1134779" cy="113477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045E"/>
            </a:solidFill>
          </p:spPr>
        </p:sp>
        <p:sp>
          <p:nvSpPr>
            <p:cNvPr id="9" name="TextBox 9"/>
            <p:cNvSpPr txBox="1"/>
            <p:nvPr/>
          </p:nvSpPr>
          <p:spPr>
            <a:xfrm>
              <a:off x="76200" y="38100"/>
              <a:ext cx="660400" cy="698500"/>
            </a:xfrm>
            <a:prstGeom prst="rect">
              <a:avLst/>
            </a:prstGeom>
          </p:spPr>
          <p:txBody>
            <a:bodyPr lIns="25400" tIns="25400" rIns="25400" bIns="25400" rtlCol="0" anchor="ctr"/>
            <a:lstStyle/>
            <a:p>
              <a:pPr algn="ctr">
                <a:lnSpc>
                  <a:spcPts val="1330"/>
                </a:lnSpc>
              </a:pPr>
              <a:endParaRPr sz="900"/>
            </a:p>
          </p:txBody>
        </p:sp>
      </p:grpSp>
      <p:sp>
        <p:nvSpPr>
          <p:cNvPr id="10" name="TextBox 10"/>
          <p:cNvSpPr txBox="1"/>
          <p:nvPr/>
        </p:nvSpPr>
        <p:spPr>
          <a:xfrm>
            <a:off x="514350" y="698647"/>
            <a:ext cx="4804555" cy="589905"/>
          </a:xfrm>
          <a:prstGeom prst="rect">
            <a:avLst/>
          </a:prstGeom>
        </p:spPr>
        <p:txBody>
          <a:bodyPr lIns="0" tIns="0" rIns="0" bIns="0" rtlCol="0" anchor="t">
            <a:spAutoFit/>
          </a:bodyPr>
          <a:lstStyle/>
          <a:p>
            <a:pPr>
              <a:lnSpc>
                <a:spcPts val="4550"/>
              </a:lnSpc>
              <a:spcBef>
                <a:spcPct val="0"/>
              </a:spcBef>
            </a:pPr>
            <a:r>
              <a:rPr lang="en-US" sz="3250">
                <a:solidFill>
                  <a:srgbClr val="FFFFFF"/>
                </a:solidFill>
                <a:latin typeface="Ample Display"/>
                <a:ea typeface="Ample Display"/>
                <a:cs typeface="Ample Display"/>
                <a:sym typeface="Ample Display"/>
              </a:rPr>
              <a:t>THREATS</a:t>
            </a:r>
            <a:endParaRPr lang="en-US" sz="3250">
              <a:solidFill>
                <a:srgbClr val="FFFFFF"/>
              </a:solidFill>
              <a:latin typeface="Ample Display"/>
              <a:ea typeface="Ample Display"/>
              <a:cs typeface="Ample Display"/>
              <a:sym typeface="Ample Display"/>
            </a:endParaRPr>
          </a:p>
        </p:txBody>
      </p:sp>
      <p:sp>
        <p:nvSpPr>
          <p:cNvPr id="11" name="TextBox 11"/>
          <p:cNvSpPr txBox="1"/>
          <p:nvPr/>
        </p:nvSpPr>
        <p:spPr>
          <a:xfrm>
            <a:off x="4474285" y="1872579"/>
            <a:ext cx="4155365" cy="2244090"/>
          </a:xfrm>
          <a:prstGeom prst="rect">
            <a:avLst/>
          </a:prstGeom>
        </p:spPr>
        <p:txBody>
          <a:bodyPr lIns="0" tIns="0" rIns="0" bIns="0" rtlCol="0" anchor="t">
            <a:spAutoFit/>
          </a:bodyPr>
          <a:lstStyle/>
          <a:p>
            <a:pPr marL="285750" indent="-285750" algn="just">
              <a:lnSpc>
                <a:spcPts val="1750"/>
              </a:lnSpc>
              <a:spcBef>
                <a:spcPct val="0"/>
              </a:spcBef>
              <a:buFont typeface="Arial" panose="020B0604020202020204" pitchFamily="34" charset="0"/>
              <a:buChar char="•"/>
            </a:pPr>
            <a:r>
              <a:rPr lang="en-US" altLang="en-US" sz="1250">
                <a:solidFill>
                  <a:srgbClr val="03045E"/>
                </a:solidFill>
                <a:latin typeface="Eastman Grotesque"/>
                <a:ea typeface="Eastman Grotesque"/>
                <a:cs typeface="Eastman Grotesque"/>
                <a:sym typeface="Eastman Grotesque"/>
              </a:rPr>
              <a:t>Competition from major platforms (e.g., Altibbi, WebMD).</a:t>
            </a: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r>
              <a:rPr lang="en-US" altLang="en-US" sz="1250">
                <a:solidFill>
                  <a:srgbClr val="03045E"/>
                </a:solidFill>
                <a:latin typeface="Eastman Grotesque"/>
                <a:ea typeface="Eastman Grotesque"/>
                <a:cs typeface="Eastman Grotesque"/>
                <a:sym typeface="Eastman Grotesque"/>
              </a:rPr>
              <a:t>Censorship or regulatory restrictions.</a:t>
            </a: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r>
              <a:rPr lang="en-US" altLang="en-US" sz="1250">
                <a:solidFill>
                  <a:srgbClr val="03045E"/>
                </a:solidFill>
                <a:latin typeface="Eastman Grotesque"/>
                <a:ea typeface="Eastman Grotesque"/>
                <a:cs typeface="Eastman Grotesque"/>
                <a:sym typeface="Eastman Grotesque"/>
              </a:rPr>
              <a:t>Spread of misinformation without proper moderation.</a:t>
            </a: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endParaRPr lang="en-US" altLang="en-US" sz="1250">
              <a:solidFill>
                <a:srgbClr val="03045E"/>
              </a:solidFill>
              <a:latin typeface="Eastman Grotesque"/>
              <a:ea typeface="Eastman Grotesque"/>
              <a:cs typeface="Eastman Grotesque"/>
              <a:sym typeface="Eastman Grotesque"/>
            </a:endParaRPr>
          </a:p>
          <a:p>
            <a:pPr marL="285750" indent="-285750" algn="just">
              <a:lnSpc>
                <a:spcPts val="1750"/>
              </a:lnSpc>
              <a:spcBef>
                <a:spcPct val="0"/>
              </a:spcBef>
              <a:buFont typeface="Arial" panose="020B0604020202020204" pitchFamily="34" charset="0"/>
              <a:buChar char="•"/>
            </a:pPr>
            <a:r>
              <a:rPr lang="en-US" altLang="en-US" sz="1250">
                <a:solidFill>
                  <a:srgbClr val="03045E"/>
                </a:solidFill>
                <a:latin typeface="Eastman Grotesque"/>
                <a:ea typeface="Eastman Grotesque"/>
                <a:cs typeface="Eastman Grotesque"/>
                <a:sym typeface="Eastman Grotesque"/>
              </a:rPr>
              <a:t>Reputation threats via fake reviews or cyberattacks.</a:t>
            </a:r>
            <a:endParaRPr lang="en-US" sz="1250">
              <a:solidFill>
                <a:srgbClr val="03045E"/>
              </a:solidFill>
              <a:latin typeface="Eastman Grotesque"/>
              <a:ea typeface="Eastman Grotesque"/>
              <a:cs typeface="Eastman Grotesque"/>
              <a:sym typeface="Eastman Grotesqu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body" idx="1"/>
          </p:nvPr>
        </p:nvSpPr>
        <p:spPr/>
        <p:txBody>
          <a:bodyPr/>
          <a:lstStyle/>
          <a:p>
            <a:r>
              <a:rPr lang="ar-EG">
                <a:solidFill>
                  <a:srgbClr val="FF0000"/>
                </a:solidFill>
                <a:latin typeface="الOpen Sans"/>
                <a:ea typeface="Open Sans" panose="020B0606030504020204" charset="0"/>
                <a:cs typeface="Open Sans" panose="020B0606030504020204" charset="0"/>
              </a:rPr>
              <a:t>البوصلة  الطبية </a:t>
            </a:r>
            <a:endParaRPr lang="en-GB">
              <a:solidFill>
                <a:srgbClr val="FF0000"/>
              </a:solidFill>
              <a:latin typeface="الOpen Sans"/>
              <a:ea typeface="Open Sans" panose="020B0606030504020204" charset="0"/>
              <a:cs typeface="Open Sans" panose="020B0606030504020204" charset="0"/>
            </a:endParaRPr>
          </a:p>
          <a:p>
            <a:r>
              <a:rPr lang="en-GB"/>
              <a:t>Content Strategy</a:t>
            </a:r>
            <a:endParaRPr lang="en-GB"/>
          </a:p>
          <a:p>
            <a:endParaRPr lang="en-GB"/>
          </a:p>
        </p:txBody>
      </p:sp>
      <p:sp>
        <p:nvSpPr>
          <p:cNvPr id="4" name="Title 3"/>
          <p:cNvSpPr>
            <a:spLocks noGrp="1"/>
          </p:cNvSpPr>
          <p:nvPr>
            <p:ph type="title"/>
          </p:nvPr>
        </p:nvSpPr>
        <p:spPr>
          <a:ln w="28575">
            <a:noFill/>
          </a:ln>
        </p:spPr>
        <p:txBody>
          <a:bodyPr>
            <a:normAutofit fontScale="90000"/>
          </a:bodyPr>
          <a:lstStyle/>
          <a:p>
            <a:pPr rtl="1">
              <a:lnSpc>
                <a:spcPts val="4760"/>
              </a:lnSpc>
            </a:pPr>
            <a:r>
              <a:rPr lang="en-US">
                <a:solidFill>
                  <a:srgbClr val="FF0000"/>
                </a:solidFill>
                <a:latin typeface="Open Sans" panose="020B0606030504020204"/>
                <a:ea typeface="Open Sans" panose="020B0606030504020204"/>
                <a:cs typeface="Open Sans" panose="020B0606030504020204"/>
                <a:sym typeface="Open Sans" panose="020B0606030504020204"/>
              </a:rPr>
              <a:t>Medical compass</a:t>
            </a:r>
            <a:endParaRPr lang="en-US">
              <a:solidFill>
                <a:srgbClr val="FF0000"/>
              </a:solidFill>
              <a:latin typeface="Open Sans" panose="020B0606030504020204"/>
              <a:ea typeface="Open Sans" panose="020B0606030504020204"/>
              <a:cs typeface="Open Sans" panose="020B0606030504020204"/>
              <a:sym typeface="Open Sans" panose="020B0606030504020204"/>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211721" cy="5143500"/>
          </a:xfrm>
          <a:prstGeom prst="rect">
            <a:avLst/>
          </a:prstGeom>
        </p:spPr>
      </p:pic>
      <p:sp>
        <p:nvSpPr>
          <p:cNvPr id="2" name="Rectangle 1"/>
          <p:cNvSpPr/>
          <p:nvPr/>
        </p:nvSpPr>
        <p:spPr>
          <a:xfrm>
            <a:off x="2986927" y="354169"/>
            <a:ext cx="5181523" cy="769441"/>
          </a:xfrm>
          <a:prstGeom prst="rect">
            <a:avLst/>
          </a:prstGeom>
          <a:noFill/>
        </p:spPr>
        <p:txBody>
          <a:bodyPr wrap="square" lIns="91440" tIns="45720" rIns="91440" bIns="45720">
            <a:spAutoFit/>
          </a:bodyPr>
          <a:lstStyle/>
          <a:p>
            <a:pPr>
              <a:buClr>
                <a:schemeClr val="accent2"/>
              </a:buClr>
              <a:buSzPct val="100000"/>
            </a:pPr>
            <a:r>
              <a:rPr lang="en-GB" sz="4400" b="1">
                <a:solidFill>
                  <a:srgbClr val="FF0000"/>
                </a:solidFill>
              </a:rPr>
              <a:t>Marketing Mix</a:t>
            </a:r>
            <a:endParaRPr lang="ar-EG" sz="4400" b="1">
              <a:solidFill>
                <a:srgbClr val="FF0000"/>
              </a:solidFill>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95623" y="1785646"/>
            <a:ext cx="1508168" cy="516779"/>
            <a:chOff x="0" y="0"/>
            <a:chExt cx="941463" cy="322595"/>
          </a:xfrm>
        </p:grpSpPr>
        <p:sp>
          <p:nvSpPr>
            <p:cNvPr id="3" name="Freeform 3"/>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95C32"/>
            </a:solidFill>
            <a:ln cap="sq">
              <a:noFill/>
              <a:prstDash val="solid"/>
              <a:miter/>
            </a:ln>
          </p:spPr>
        </p:sp>
        <p:sp>
          <p:nvSpPr>
            <p:cNvPr id="4" name="TextBox 4"/>
            <p:cNvSpPr txBox="1"/>
            <p:nvPr/>
          </p:nvSpPr>
          <p:spPr>
            <a:xfrm>
              <a:off x="0" y="-38100"/>
              <a:ext cx="941463" cy="360695"/>
            </a:xfrm>
            <a:prstGeom prst="rect">
              <a:avLst/>
            </a:prstGeom>
          </p:spPr>
          <p:txBody>
            <a:bodyPr lIns="50800" tIns="50800" rIns="50800" bIns="50800" rtlCol="0" anchor="ctr"/>
            <a:lstStyle/>
            <a:p>
              <a:pPr algn="ctr">
                <a:lnSpc>
                  <a:spcPts val="1465"/>
                </a:lnSpc>
              </a:pPr>
              <a:endParaRPr lang="en-US" sz="1045" spc="10">
                <a:solidFill>
                  <a:srgbClr val="FFFFFF"/>
                </a:solidFill>
                <a:latin typeface="Canva Sans"/>
                <a:ea typeface="Canva Sans"/>
                <a:cs typeface="Canva Sans"/>
                <a:sym typeface="Canva Sans"/>
              </a:endParaRPr>
            </a:p>
          </p:txBody>
        </p:sp>
      </p:grpSp>
      <p:grpSp>
        <p:nvGrpSpPr>
          <p:cNvPr id="5" name="Group 5"/>
          <p:cNvGrpSpPr/>
          <p:nvPr/>
        </p:nvGrpSpPr>
        <p:grpSpPr>
          <a:xfrm>
            <a:off x="6151362" y="1765433"/>
            <a:ext cx="1508168" cy="577813"/>
            <a:chOff x="0" y="-12618"/>
            <a:chExt cx="941463" cy="360695"/>
          </a:xfrm>
        </p:grpSpPr>
        <p:sp>
          <p:nvSpPr>
            <p:cNvPr id="6" name="Freeform 6"/>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95C32"/>
            </a:solidFill>
            <a:ln cap="sq">
              <a:noFill/>
              <a:prstDash val="solid"/>
              <a:miter/>
            </a:ln>
          </p:spPr>
        </p:sp>
        <p:sp>
          <p:nvSpPr>
            <p:cNvPr id="7" name="TextBox 7"/>
            <p:cNvSpPr txBox="1"/>
            <p:nvPr/>
          </p:nvSpPr>
          <p:spPr>
            <a:xfrm>
              <a:off x="0" y="-12618"/>
              <a:ext cx="941463" cy="360695"/>
            </a:xfrm>
            <a:prstGeom prst="rect">
              <a:avLst/>
            </a:prstGeom>
          </p:spPr>
          <p:txBody>
            <a:bodyPr lIns="50800" tIns="50800" rIns="50800" bIns="50800" rtlCol="0" anchor="ctr"/>
            <a:lstStyle/>
            <a:p>
              <a:pPr algn="ctr">
                <a:lnSpc>
                  <a:spcPts val="1465"/>
                </a:lnSpc>
              </a:pPr>
              <a:r>
                <a:rPr lang="en-US" sz="1050" b="1">
                  <a:ea typeface="+mn-lt"/>
                  <a:cs typeface="+mn-lt"/>
                </a:rPr>
                <a:t>Promotion – Marketing Communication</a:t>
              </a:r>
              <a:endParaRPr lang="en-US" sz="1050" b="1">
                <a:ea typeface="+mn-lt"/>
                <a:cs typeface="+mn-lt"/>
              </a:endParaRPr>
            </a:p>
          </p:txBody>
        </p:sp>
      </p:grpSp>
      <p:grpSp>
        <p:nvGrpSpPr>
          <p:cNvPr id="8" name="Group 8"/>
          <p:cNvGrpSpPr/>
          <p:nvPr/>
        </p:nvGrpSpPr>
        <p:grpSpPr>
          <a:xfrm>
            <a:off x="3040264" y="1785646"/>
            <a:ext cx="1508168" cy="516779"/>
            <a:chOff x="0" y="0"/>
            <a:chExt cx="941463" cy="322595"/>
          </a:xfrm>
        </p:grpSpPr>
        <p:sp>
          <p:nvSpPr>
            <p:cNvPr id="9" name="Freeform 9"/>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95C32"/>
            </a:solidFill>
            <a:ln cap="sq">
              <a:noFill/>
              <a:prstDash val="solid"/>
              <a:miter/>
            </a:ln>
          </p:spPr>
        </p:sp>
        <p:sp>
          <p:nvSpPr>
            <p:cNvPr id="10" name="TextBox 10"/>
            <p:cNvSpPr txBox="1"/>
            <p:nvPr/>
          </p:nvSpPr>
          <p:spPr>
            <a:xfrm>
              <a:off x="0" y="-38100"/>
              <a:ext cx="941463" cy="360695"/>
            </a:xfrm>
            <a:prstGeom prst="rect">
              <a:avLst/>
            </a:prstGeom>
          </p:spPr>
          <p:txBody>
            <a:bodyPr lIns="50800" tIns="50800" rIns="50800" bIns="50800" rtlCol="0" anchor="ctr"/>
            <a:lstStyle/>
            <a:p>
              <a:pPr algn="ctr">
                <a:lnSpc>
                  <a:spcPts val="1465"/>
                </a:lnSpc>
              </a:pPr>
              <a:endParaRPr lang="en-US" sz="1045" spc="10">
                <a:solidFill>
                  <a:srgbClr val="FFFFFF"/>
                </a:solidFill>
                <a:latin typeface="Canva Sans"/>
                <a:ea typeface="Canva Sans"/>
                <a:cs typeface="Canva Sans"/>
                <a:sym typeface="Canva Sans"/>
              </a:endParaRPr>
            </a:p>
          </p:txBody>
        </p:sp>
      </p:grpSp>
      <p:sp>
        <p:nvSpPr>
          <p:cNvPr id="13" name="TextBox 13"/>
          <p:cNvSpPr txBox="1"/>
          <p:nvPr/>
        </p:nvSpPr>
        <p:spPr>
          <a:xfrm>
            <a:off x="1484471" y="1724612"/>
            <a:ext cx="1508168" cy="577813"/>
          </a:xfrm>
          <a:prstGeom prst="rect">
            <a:avLst/>
          </a:prstGeom>
        </p:spPr>
        <p:txBody>
          <a:bodyPr lIns="50800" tIns="50800" rIns="50800" bIns="50800" rtlCol="0" anchor="ctr"/>
          <a:lstStyle/>
          <a:p>
            <a:pPr algn="ctr">
              <a:lnSpc>
                <a:spcPts val="1465"/>
              </a:lnSpc>
            </a:pPr>
            <a:endParaRPr lang="en-US" sz="1045" spc="10">
              <a:solidFill>
                <a:srgbClr val="FFFFFF"/>
              </a:solidFill>
              <a:latin typeface="Canva Sans"/>
              <a:ea typeface="Canva Sans"/>
              <a:cs typeface="Canva Sans"/>
              <a:sym typeface="Canva Sans"/>
            </a:endParaRPr>
          </a:p>
        </p:txBody>
      </p:sp>
      <p:grpSp>
        <p:nvGrpSpPr>
          <p:cNvPr id="14" name="Group 14"/>
          <p:cNvGrpSpPr/>
          <p:nvPr/>
        </p:nvGrpSpPr>
        <p:grpSpPr>
          <a:xfrm>
            <a:off x="1484471" y="2314659"/>
            <a:ext cx="1508168" cy="581173"/>
            <a:chOff x="0" y="0"/>
            <a:chExt cx="941463" cy="322595"/>
          </a:xfrm>
        </p:grpSpPr>
        <p:sp>
          <p:nvSpPr>
            <p:cNvPr id="15" name="Freeform 15"/>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16" name="TextBox 16"/>
            <p:cNvSpPr txBox="1"/>
            <p:nvPr/>
          </p:nvSpPr>
          <p:spPr>
            <a:xfrm>
              <a:off x="0" y="-38100"/>
              <a:ext cx="941463" cy="360695"/>
            </a:xfrm>
            <a:prstGeom prst="rect">
              <a:avLst/>
            </a:prstGeom>
          </p:spPr>
          <p:txBody>
            <a:bodyPr lIns="50800" tIns="50800" rIns="50800" bIns="50800" rtlCol="0" anchor="ctr"/>
            <a:lstStyle/>
            <a:p>
              <a:pPr algn="ctr">
                <a:lnSpc>
                  <a:spcPts val="1465"/>
                </a:lnSpc>
              </a:pPr>
              <a:endParaRPr lang="en-US" sz="1045" b="1" spc="10">
                <a:solidFill>
                  <a:srgbClr val="F37221"/>
                </a:solidFill>
                <a:latin typeface="Canva Sans Bold"/>
                <a:ea typeface="Canva Sans Bold"/>
                <a:cs typeface="Canva Sans Bold"/>
                <a:sym typeface="Canva Sans Bold"/>
              </a:endParaRPr>
            </a:p>
          </p:txBody>
        </p:sp>
      </p:grpSp>
      <p:grpSp>
        <p:nvGrpSpPr>
          <p:cNvPr id="17" name="Group 17"/>
          <p:cNvGrpSpPr/>
          <p:nvPr/>
        </p:nvGrpSpPr>
        <p:grpSpPr>
          <a:xfrm>
            <a:off x="1484471" y="2906497"/>
            <a:ext cx="1508168" cy="516779"/>
            <a:chOff x="0" y="0"/>
            <a:chExt cx="941463" cy="322595"/>
          </a:xfrm>
        </p:grpSpPr>
        <p:sp>
          <p:nvSpPr>
            <p:cNvPr id="18" name="Freeform 18"/>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19" name="TextBox 19"/>
            <p:cNvSpPr txBox="1"/>
            <p:nvPr/>
          </p:nvSpPr>
          <p:spPr>
            <a:xfrm>
              <a:off x="0" y="-38100"/>
              <a:ext cx="941463" cy="360695"/>
            </a:xfrm>
            <a:prstGeom prst="rect">
              <a:avLst/>
            </a:prstGeom>
          </p:spPr>
          <p:txBody>
            <a:bodyPr lIns="50800" tIns="50800" rIns="50800" bIns="50800" rtlCol="0" anchor="ctr"/>
            <a:lstStyle/>
            <a:p>
              <a:pPr algn="ctr">
                <a:lnSpc>
                  <a:spcPts val="1465"/>
                </a:lnSpc>
                <a:spcBef>
                  <a:spcPct val="0"/>
                </a:spcBef>
              </a:pPr>
              <a:endParaRPr lang="en-US" sz="1045" b="1" spc="10">
                <a:solidFill>
                  <a:srgbClr val="F37221"/>
                </a:solidFill>
                <a:latin typeface="Canva Sans Bold"/>
                <a:ea typeface="Canva Sans Bold"/>
                <a:cs typeface="Canva Sans Bold"/>
                <a:sym typeface="Canva Sans Bold"/>
              </a:endParaRPr>
            </a:p>
          </p:txBody>
        </p:sp>
      </p:grpSp>
      <p:grpSp>
        <p:nvGrpSpPr>
          <p:cNvPr id="20" name="Group 20"/>
          <p:cNvGrpSpPr/>
          <p:nvPr/>
        </p:nvGrpSpPr>
        <p:grpSpPr>
          <a:xfrm>
            <a:off x="1484471" y="3466138"/>
            <a:ext cx="1508168" cy="516779"/>
            <a:chOff x="0" y="0"/>
            <a:chExt cx="941463" cy="322595"/>
          </a:xfrm>
        </p:grpSpPr>
        <p:sp>
          <p:nvSpPr>
            <p:cNvPr id="21" name="Freeform 21"/>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22" name="TextBox 22"/>
            <p:cNvSpPr txBox="1"/>
            <p:nvPr/>
          </p:nvSpPr>
          <p:spPr>
            <a:xfrm>
              <a:off x="0" y="-38100"/>
              <a:ext cx="941463" cy="360695"/>
            </a:xfrm>
            <a:prstGeom prst="rect">
              <a:avLst/>
            </a:prstGeom>
          </p:spPr>
          <p:txBody>
            <a:bodyPr lIns="50800" tIns="50800" rIns="50800" bIns="50800" rtlCol="0" anchor="ctr"/>
            <a:lstStyle/>
            <a:p>
              <a:pPr algn="ctr">
                <a:lnSpc>
                  <a:spcPts val="1465"/>
                </a:lnSpc>
                <a:spcBef>
                  <a:spcPct val="0"/>
                </a:spcBef>
              </a:pPr>
              <a:endParaRPr lang="en-US" sz="1045" b="1" spc="10">
                <a:solidFill>
                  <a:srgbClr val="F37221"/>
                </a:solidFill>
                <a:latin typeface="Canva Sans Bold"/>
                <a:ea typeface="Canva Sans Bold"/>
                <a:cs typeface="Canva Sans Bold"/>
                <a:sym typeface="Canva Sans Bold"/>
              </a:endParaRPr>
            </a:p>
          </p:txBody>
        </p:sp>
      </p:grpSp>
      <p:grpSp>
        <p:nvGrpSpPr>
          <p:cNvPr id="24" name="Group 24"/>
          <p:cNvGrpSpPr/>
          <p:nvPr/>
        </p:nvGrpSpPr>
        <p:grpSpPr>
          <a:xfrm>
            <a:off x="1386500" y="3964746"/>
            <a:ext cx="1606139" cy="920713"/>
            <a:chOff x="-30579" y="-27907"/>
            <a:chExt cx="972042" cy="452432"/>
          </a:xfrm>
        </p:grpSpPr>
        <p:sp>
          <p:nvSpPr>
            <p:cNvPr id="25" name="Freeform 25"/>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26" name="TextBox 26"/>
            <p:cNvSpPr txBox="1"/>
            <p:nvPr/>
          </p:nvSpPr>
          <p:spPr>
            <a:xfrm>
              <a:off x="-30579" y="-27907"/>
              <a:ext cx="972042" cy="452432"/>
            </a:xfrm>
            <a:prstGeom prst="rect">
              <a:avLst/>
            </a:prstGeom>
          </p:spPr>
          <p:txBody>
            <a:bodyPr lIns="50800" tIns="50800" rIns="50800" bIns="50800" rtlCol="0" anchor="ctr"/>
            <a:lstStyle/>
            <a:p>
              <a:pPr algn="ctr">
                <a:lnSpc>
                  <a:spcPts val="1465"/>
                </a:lnSpc>
                <a:spcBef>
                  <a:spcPct val="0"/>
                </a:spcBef>
              </a:pPr>
              <a:endParaRPr lang="en-US" sz="1045" b="1" spc="10">
                <a:solidFill>
                  <a:srgbClr val="F37221"/>
                </a:solidFill>
                <a:latin typeface="Canva Sans Bold"/>
                <a:ea typeface="Canva Sans Bold"/>
                <a:cs typeface="Canva Sans Bold"/>
                <a:sym typeface="Canva Sans Bold"/>
              </a:endParaRPr>
            </a:p>
          </p:txBody>
        </p:sp>
      </p:grpSp>
      <p:sp>
        <p:nvSpPr>
          <p:cNvPr id="28" name="TextBox 28"/>
          <p:cNvSpPr txBox="1"/>
          <p:nvPr/>
        </p:nvSpPr>
        <p:spPr>
          <a:xfrm>
            <a:off x="2346230" y="1254540"/>
            <a:ext cx="4614333" cy="165366"/>
          </a:xfrm>
          <a:prstGeom prst="rect">
            <a:avLst/>
          </a:prstGeom>
        </p:spPr>
        <p:txBody>
          <a:bodyPr lIns="0" tIns="0" rIns="0" bIns="0" rtlCol="0" anchor="t">
            <a:spAutoFit/>
          </a:bodyPr>
          <a:lstStyle/>
          <a:p>
            <a:pPr algn="ctr">
              <a:lnSpc>
                <a:spcPts val="1365"/>
              </a:lnSpc>
            </a:pPr>
            <a:r>
              <a:rPr lang="en-US" sz="1100" spc="56">
                <a:solidFill>
                  <a:srgbClr val="000000"/>
                </a:solidFill>
                <a:ea typeface="+mn-lt"/>
                <a:cs typeface="+mn-lt"/>
                <a:sym typeface="Canva Sans"/>
              </a:rPr>
              <a:t>Your Mental Health Comes First... Wellness Starts Within</a:t>
            </a:r>
            <a:endParaRPr lang="en-US"/>
          </a:p>
        </p:txBody>
      </p:sp>
      <p:sp>
        <p:nvSpPr>
          <p:cNvPr id="29" name="TextBox 29"/>
          <p:cNvSpPr txBox="1"/>
          <p:nvPr/>
        </p:nvSpPr>
        <p:spPr>
          <a:xfrm>
            <a:off x="2639156" y="771868"/>
            <a:ext cx="4028479" cy="487313"/>
          </a:xfrm>
          <a:prstGeom prst="rect">
            <a:avLst/>
          </a:prstGeom>
        </p:spPr>
        <p:txBody>
          <a:bodyPr lIns="0" tIns="0" rIns="0" bIns="0" rtlCol="0" anchor="t">
            <a:spAutoFit/>
          </a:bodyPr>
          <a:lstStyle/>
          <a:p>
            <a:pPr algn="ctr">
              <a:lnSpc>
                <a:spcPts val="3770"/>
              </a:lnSpc>
              <a:spcBef>
                <a:spcPct val="0"/>
              </a:spcBef>
            </a:pPr>
            <a:r>
              <a:rPr lang="en-US" sz="2730" b="1" spc="137">
                <a:solidFill>
                  <a:srgbClr val="F47C00"/>
                </a:solidFill>
                <a:latin typeface="Canva Sans Bold"/>
                <a:ea typeface="Canva Sans Bold"/>
                <a:cs typeface="Canva Sans Bold"/>
                <a:sym typeface="Canva Sans Bold"/>
              </a:rPr>
              <a:t>Marketing Mix</a:t>
            </a:r>
            <a:endParaRPr lang="en-US" sz="2730" b="1" spc="137">
              <a:solidFill>
                <a:srgbClr val="F47C00"/>
              </a:solidFill>
              <a:latin typeface="Canva Sans Bold"/>
              <a:ea typeface="Canva Sans Bold"/>
              <a:cs typeface="Canva Sans Bold"/>
              <a:sym typeface="Canva Sans Bold"/>
            </a:endParaRPr>
          </a:p>
        </p:txBody>
      </p:sp>
      <p:grpSp>
        <p:nvGrpSpPr>
          <p:cNvPr id="30" name="Group 30"/>
          <p:cNvGrpSpPr/>
          <p:nvPr/>
        </p:nvGrpSpPr>
        <p:grpSpPr>
          <a:xfrm>
            <a:off x="3040264" y="2346856"/>
            <a:ext cx="1508168" cy="516779"/>
            <a:chOff x="0" y="0"/>
            <a:chExt cx="941463" cy="322595"/>
          </a:xfrm>
        </p:grpSpPr>
        <p:sp>
          <p:nvSpPr>
            <p:cNvPr id="31" name="Freeform 31"/>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32" name="TextBox 32"/>
            <p:cNvSpPr txBox="1"/>
            <p:nvPr/>
          </p:nvSpPr>
          <p:spPr>
            <a:xfrm>
              <a:off x="0" y="-38100"/>
              <a:ext cx="941463" cy="360695"/>
            </a:xfrm>
            <a:prstGeom prst="rect">
              <a:avLst/>
            </a:prstGeom>
          </p:spPr>
          <p:txBody>
            <a:bodyPr lIns="50800" tIns="50800" rIns="50800" bIns="50800" rtlCol="0" anchor="ctr"/>
            <a:lstStyle/>
            <a:p>
              <a:pPr algn="ctr">
                <a:lnSpc>
                  <a:spcPts val="1465"/>
                </a:lnSpc>
              </a:pPr>
              <a:endParaRPr sz="900"/>
            </a:p>
          </p:txBody>
        </p:sp>
      </p:grpSp>
      <p:grpSp>
        <p:nvGrpSpPr>
          <p:cNvPr id="33" name="Group 33"/>
          <p:cNvGrpSpPr/>
          <p:nvPr/>
        </p:nvGrpSpPr>
        <p:grpSpPr>
          <a:xfrm>
            <a:off x="3040264" y="2906497"/>
            <a:ext cx="1508168" cy="516779"/>
            <a:chOff x="0" y="0"/>
            <a:chExt cx="941463" cy="322595"/>
          </a:xfrm>
        </p:grpSpPr>
        <p:sp>
          <p:nvSpPr>
            <p:cNvPr id="34" name="Freeform 34"/>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35" name="TextBox 35"/>
            <p:cNvSpPr txBox="1"/>
            <p:nvPr/>
          </p:nvSpPr>
          <p:spPr>
            <a:xfrm>
              <a:off x="0" y="-38100"/>
              <a:ext cx="941463" cy="360695"/>
            </a:xfrm>
            <a:prstGeom prst="rect">
              <a:avLst/>
            </a:prstGeom>
          </p:spPr>
          <p:txBody>
            <a:bodyPr lIns="50800" tIns="50800" rIns="50800" bIns="50800" rtlCol="0" anchor="ctr"/>
            <a:lstStyle/>
            <a:p>
              <a:pPr algn="ctr">
                <a:lnSpc>
                  <a:spcPts val="1465"/>
                </a:lnSpc>
                <a:spcBef>
                  <a:spcPct val="0"/>
                </a:spcBef>
              </a:pPr>
              <a:endParaRPr sz="900"/>
            </a:p>
          </p:txBody>
        </p:sp>
      </p:grpSp>
      <p:grpSp>
        <p:nvGrpSpPr>
          <p:cNvPr id="36" name="Group 36"/>
          <p:cNvGrpSpPr/>
          <p:nvPr/>
        </p:nvGrpSpPr>
        <p:grpSpPr>
          <a:xfrm>
            <a:off x="3040264" y="3466138"/>
            <a:ext cx="1508168" cy="516779"/>
            <a:chOff x="0" y="0"/>
            <a:chExt cx="941463" cy="322595"/>
          </a:xfrm>
        </p:grpSpPr>
        <p:sp>
          <p:nvSpPr>
            <p:cNvPr id="37" name="Freeform 37"/>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38" name="TextBox 38"/>
            <p:cNvSpPr txBox="1"/>
            <p:nvPr/>
          </p:nvSpPr>
          <p:spPr>
            <a:xfrm>
              <a:off x="0" y="-38100"/>
              <a:ext cx="941463" cy="360695"/>
            </a:xfrm>
            <a:prstGeom prst="rect">
              <a:avLst/>
            </a:prstGeom>
          </p:spPr>
          <p:txBody>
            <a:bodyPr lIns="50800" tIns="50800" rIns="50800" bIns="50800" rtlCol="0" anchor="ctr"/>
            <a:lstStyle/>
            <a:p>
              <a:pPr algn="ctr">
                <a:lnSpc>
                  <a:spcPts val="1465"/>
                </a:lnSpc>
                <a:spcBef>
                  <a:spcPct val="0"/>
                </a:spcBef>
              </a:pPr>
              <a:endParaRPr sz="900"/>
            </a:p>
          </p:txBody>
        </p:sp>
      </p:grpSp>
      <p:grpSp>
        <p:nvGrpSpPr>
          <p:cNvPr id="39" name="Group 39"/>
          <p:cNvGrpSpPr/>
          <p:nvPr/>
        </p:nvGrpSpPr>
        <p:grpSpPr>
          <a:xfrm>
            <a:off x="3048428" y="4009451"/>
            <a:ext cx="1500004" cy="712721"/>
            <a:chOff x="0" y="0"/>
            <a:chExt cx="941463" cy="322595"/>
          </a:xfrm>
        </p:grpSpPr>
        <p:sp>
          <p:nvSpPr>
            <p:cNvPr id="40" name="Freeform 40"/>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41" name="TextBox 41"/>
            <p:cNvSpPr txBox="1"/>
            <p:nvPr/>
          </p:nvSpPr>
          <p:spPr>
            <a:xfrm>
              <a:off x="0" y="-38100"/>
              <a:ext cx="941463" cy="360695"/>
            </a:xfrm>
            <a:prstGeom prst="rect">
              <a:avLst/>
            </a:prstGeom>
          </p:spPr>
          <p:txBody>
            <a:bodyPr lIns="50800" tIns="50800" rIns="50800" bIns="50800" rtlCol="0" anchor="ctr"/>
            <a:lstStyle/>
            <a:p>
              <a:pPr algn="ctr">
                <a:lnSpc>
                  <a:spcPts val="1465"/>
                </a:lnSpc>
                <a:spcBef>
                  <a:spcPct val="0"/>
                </a:spcBef>
              </a:pPr>
              <a:endParaRPr sz="900"/>
            </a:p>
          </p:txBody>
        </p:sp>
      </p:grpSp>
      <p:grpSp>
        <p:nvGrpSpPr>
          <p:cNvPr id="42" name="Group 42"/>
          <p:cNvGrpSpPr/>
          <p:nvPr/>
        </p:nvGrpSpPr>
        <p:grpSpPr>
          <a:xfrm>
            <a:off x="4596057" y="2346856"/>
            <a:ext cx="1508168" cy="516779"/>
            <a:chOff x="0" y="0"/>
            <a:chExt cx="941463" cy="322595"/>
          </a:xfrm>
        </p:grpSpPr>
        <p:sp>
          <p:nvSpPr>
            <p:cNvPr id="43" name="Freeform 43"/>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44" name="TextBox 44"/>
            <p:cNvSpPr txBox="1"/>
            <p:nvPr/>
          </p:nvSpPr>
          <p:spPr>
            <a:xfrm>
              <a:off x="0" y="-38100"/>
              <a:ext cx="941463" cy="360695"/>
            </a:xfrm>
            <a:prstGeom prst="rect">
              <a:avLst/>
            </a:prstGeom>
          </p:spPr>
          <p:txBody>
            <a:bodyPr lIns="50800" tIns="50800" rIns="50800" bIns="50800" rtlCol="0" anchor="ctr"/>
            <a:lstStyle/>
            <a:p>
              <a:pPr algn="ctr">
                <a:lnSpc>
                  <a:spcPts val="1465"/>
                </a:lnSpc>
              </a:pPr>
              <a:endParaRPr sz="900"/>
            </a:p>
          </p:txBody>
        </p:sp>
      </p:grpSp>
      <p:grpSp>
        <p:nvGrpSpPr>
          <p:cNvPr id="45" name="Group 45"/>
          <p:cNvGrpSpPr/>
          <p:nvPr/>
        </p:nvGrpSpPr>
        <p:grpSpPr>
          <a:xfrm>
            <a:off x="4547071" y="2914661"/>
            <a:ext cx="1508168" cy="516779"/>
            <a:chOff x="0" y="0"/>
            <a:chExt cx="941463" cy="322595"/>
          </a:xfrm>
        </p:grpSpPr>
        <p:sp>
          <p:nvSpPr>
            <p:cNvPr id="46" name="Freeform 46"/>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47" name="TextBox 47"/>
            <p:cNvSpPr txBox="1"/>
            <p:nvPr/>
          </p:nvSpPr>
          <p:spPr>
            <a:xfrm>
              <a:off x="0" y="-38100"/>
              <a:ext cx="941463" cy="360695"/>
            </a:xfrm>
            <a:prstGeom prst="rect">
              <a:avLst/>
            </a:prstGeom>
          </p:spPr>
          <p:txBody>
            <a:bodyPr lIns="50800" tIns="50800" rIns="50800" bIns="50800" rtlCol="0" anchor="ctr"/>
            <a:lstStyle/>
            <a:p>
              <a:pPr algn="ctr">
                <a:lnSpc>
                  <a:spcPts val="1465"/>
                </a:lnSpc>
                <a:spcBef>
                  <a:spcPct val="0"/>
                </a:spcBef>
              </a:pPr>
              <a:endParaRPr sz="900"/>
            </a:p>
          </p:txBody>
        </p:sp>
      </p:grpSp>
      <p:grpSp>
        <p:nvGrpSpPr>
          <p:cNvPr id="48" name="Group 48"/>
          <p:cNvGrpSpPr/>
          <p:nvPr/>
        </p:nvGrpSpPr>
        <p:grpSpPr>
          <a:xfrm>
            <a:off x="4596057" y="3417152"/>
            <a:ext cx="1467347" cy="582092"/>
            <a:chOff x="0" y="0"/>
            <a:chExt cx="941463" cy="322595"/>
          </a:xfrm>
        </p:grpSpPr>
        <p:sp>
          <p:nvSpPr>
            <p:cNvPr id="49" name="Freeform 49"/>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50" name="TextBox 50"/>
            <p:cNvSpPr txBox="1"/>
            <p:nvPr/>
          </p:nvSpPr>
          <p:spPr>
            <a:xfrm>
              <a:off x="0" y="-38100"/>
              <a:ext cx="941463" cy="360695"/>
            </a:xfrm>
            <a:prstGeom prst="rect">
              <a:avLst/>
            </a:prstGeom>
          </p:spPr>
          <p:txBody>
            <a:bodyPr lIns="50800" tIns="50800" rIns="50800" bIns="50800" rtlCol="0" anchor="ctr"/>
            <a:lstStyle/>
            <a:p>
              <a:pPr algn="ctr">
                <a:lnSpc>
                  <a:spcPts val="1465"/>
                </a:lnSpc>
                <a:spcBef>
                  <a:spcPct val="0"/>
                </a:spcBef>
              </a:pPr>
              <a:endParaRPr sz="900"/>
            </a:p>
          </p:txBody>
        </p:sp>
      </p:grpSp>
      <p:grpSp>
        <p:nvGrpSpPr>
          <p:cNvPr id="51" name="Group 51"/>
          <p:cNvGrpSpPr/>
          <p:nvPr/>
        </p:nvGrpSpPr>
        <p:grpSpPr>
          <a:xfrm>
            <a:off x="4596057" y="4009451"/>
            <a:ext cx="1508168" cy="712721"/>
            <a:chOff x="0" y="0"/>
            <a:chExt cx="941463" cy="322595"/>
          </a:xfrm>
        </p:grpSpPr>
        <p:sp>
          <p:nvSpPr>
            <p:cNvPr id="52" name="Freeform 52"/>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53" name="TextBox 53"/>
            <p:cNvSpPr txBox="1"/>
            <p:nvPr/>
          </p:nvSpPr>
          <p:spPr>
            <a:xfrm>
              <a:off x="0" y="-38100"/>
              <a:ext cx="941463" cy="360695"/>
            </a:xfrm>
            <a:prstGeom prst="rect">
              <a:avLst/>
            </a:prstGeom>
          </p:spPr>
          <p:txBody>
            <a:bodyPr lIns="50800" tIns="50800" rIns="50800" bIns="50800" rtlCol="0" anchor="ctr"/>
            <a:lstStyle/>
            <a:p>
              <a:pPr algn="ctr">
                <a:lnSpc>
                  <a:spcPts val="1465"/>
                </a:lnSpc>
                <a:spcBef>
                  <a:spcPct val="0"/>
                </a:spcBef>
              </a:pPr>
              <a:endParaRPr sz="900"/>
            </a:p>
          </p:txBody>
        </p:sp>
      </p:grpSp>
      <p:grpSp>
        <p:nvGrpSpPr>
          <p:cNvPr id="54" name="Group 54"/>
          <p:cNvGrpSpPr/>
          <p:nvPr/>
        </p:nvGrpSpPr>
        <p:grpSpPr>
          <a:xfrm>
            <a:off x="6151362" y="2346856"/>
            <a:ext cx="1508168" cy="516779"/>
            <a:chOff x="0" y="0"/>
            <a:chExt cx="941463" cy="322595"/>
          </a:xfrm>
        </p:grpSpPr>
        <p:sp>
          <p:nvSpPr>
            <p:cNvPr id="55" name="Freeform 55"/>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56" name="TextBox 56"/>
            <p:cNvSpPr txBox="1"/>
            <p:nvPr/>
          </p:nvSpPr>
          <p:spPr>
            <a:xfrm>
              <a:off x="0" y="-38100"/>
              <a:ext cx="941463" cy="360695"/>
            </a:xfrm>
            <a:prstGeom prst="rect">
              <a:avLst/>
            </a:prstGeom>
          </p:spPr>
          <p:txBody>
            <a:bodyPr lIns="50800" tIns="50800" rIns="50800" bIns="50800" rtlCol="0" anchor="ctr"/>
            <a:lstStyle/>
            <a:p>
              <a:pPr algn="ctr">
                <a:lnSpc>
                  <a:spcPts val="1465"/>
                </a:lnSpc>
              </a:pPr>
              <a:endParaRPr sz="900"/>
            </a:p>
          </p:txBody>
        </p:sp>
      </p:grpSp>
      <p:grpSp>
        <p:nvGrpSpPr>
          <p:cNvPr id="57" name="Group 57"/>
          <p:cNvGrpSpPr/>
          <p:nvPr/>
        </p:nvGrpSpPr>
        <p:grpSpPr>
          <a:xfrm>
            <a:off x="6151362" y="2906497"/>
            <a:ext cx="1508168" cy="516779"/>
            <a:chOff x="0" y="0"/>
            <a:chExt cx="941463" cy="322595"/>
          </a:xfrm>
        </p:grpSpPr>
        <p:sp>
          <p:nvSpPr>
            <p:cNvPr id="58" name="Freeform 58"/>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59" name="TextBox 59"/>
            <p:cNvSpPr txBox="1"/>
            <p:nvPr/>
          </p:nvSpPr>
          <p:spPr>
            <a:xfrm>
              <a:off x="0" y="-38100"/>
              <a:ext cx="941463" cy="360695"/>
            </a:xfrm>
            <a:prstGeom prst="rect">
              <a:avLst/>
            </a:prstGeom>
          </p:spPr>
          <p:txBody>
            <a:bodyPr lIns="50800" tIns="50800" rIns="50800" bIns="50800" rtlCol="0" anchor="ctr"/>
            <a:lstStyle/>
            <a:p>
              <a:pPr algn="ctr">
                <a:lnSpc>
                  <a:spcPts val="1465"/>
                </a:lnSpc>
                <a:spcBef>
                  <a:spcPct val="0"/>
                </a:spcBef>
              </a:pPr>
              <a:endParaRPr sz="900"/>
            </a:p>
          </p:txBody>
        </p:sp>
      </p:grpSp>
      <p:grpSp>
        <p:nvGrpSpPr>
          <p:cNvPr id="60" name="Group 60"/>
          <p:cNvGrpSpPr/>
          <p:nvPr/>
        </p:nvGrpSpPr>
        <p:grpSpPr>
          <a:xfrm>
            <a:off x="6118705" y="3379648"/>
            <a:ext cx="1573482" cy="586941"/>
            <a:chOff x="0" y="-38100"/>
            <a:chExt cx="961417" cy="360695"/>
          </a:xfrm>
        </p:grpSpPr>
        <p:sp>
          <p:nvSpPr>
            <p:cNvPr id="61" name="Freeform 61"/>
            <p:cNvSpPr/>
            <p:nvPr/>
          </p:nvSpPr>
          <p:spPr>
            <a:xfrm>
              <a:off x="19954"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62" name="TextBox 62"/>
            <p:cNvSpPr txBox="1"/>
            <p:nvPr/>
          </p:nvSpPr>
          <p:spPr>
            <a:xfrm>
              <a:off x="0" y="-38100"/>
              <a:ext cx="941463" cy="360695"/>
            </a:xfrm>
            <a:prstGeom prst="rect">
              <a:avLst/>
            </a:prstGeom>
          </p:spPr>
          <p:txBody>
            <a:bodyPr lIns="50800" tIns="50800" rIns="50800" bIns="50800" rtlCol="0" anchor="ctr"/>
            <a:lstStyle/>
            <a:p>
              <a:pPr algn="ctr">
                <a:lnSpc>
                  <a:spcPts val="1465"/>
                </a:lnSpc>
                <a:spcBef>
                  <a:spcPct val="0"/>
                </a:spcBef>
              </a:pPr>
              <a:endParaRPr sz="900"/>
            </a:p>
          </p:txBody>
        </p:sp>
      </p:grpSp>
      <p:grpSp>
        <p:nvGrpSpPr>
          <p:cNvPr id="63" name="Group 63"/>
          <p:cNvGrpSpPr/>
          <p:nvPr/>
        </p:nvGrpSpPr>
        <p:grpSpPr>
          <a:xfrm>
            <a:off x="6151362" y="4009450"/>
            <a:ext cx="1548989" cy="712721"/>
            <a:chOff x="0" y="0"/>
            <a:chExt cx="941463" cy="322595"/>
          </a:xfrm>
        </p:grpSpPr>
        <p:sp>
          <p:nvSpPr>
            <p:cNvPr id="64" name="Freeform 64"/>
            <p:cNvSpPr/>
            <p:nvPr/>
          </p:nvSpPr>
          <p:spPr>
            <a:xfrm>
              <a:off x="0" y="0"/>
              <a:ext cx="941463" cy="322595"/>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FFFFF"/>
            </a:solidFill>
            <a:ln w="38100" cap="sq">
              <a:solidFill>
                <a:srgbClr val="F47C00"/>
              </a:solidFill>
              <a:prstDash val="solid"/>
              <a:miter/>
            </a:ln>
          </p:spPr>
        </p:sp>
        <p:sp>
          <p:nvSpPr>
            <p:cNvPr id="65" name="TextBox 65"/>
            <p:cNvSpPr txBox="1"/>
            <p:nvPr/>
          </p:nvSpPr>
          <p:spPr>
            <a:xfrm>
              <a:off x="0" y="-38100"/>
              <a:ext cx="941463" cy="360695"/>
            </a:xfrm>
            <a:prstGeom prst="rect">
              <a:avLst/>
            </a:prstGeom>
          </p:spPr>
          <p:txBody>
            <a:bodyPr lIns="50800" tIns="50800" rIns="50800" bIns="50800" rtlCol="0" anchor="ctr"/>
            <a:lstStyle/>
            <a:p>
              <a:pPr algn="ctr">
                <a:lnSpc>
                  <a:spcPts val="1465"/>
                </a:lnSpc>
                <a:spcBef>
                  <a:spcPct val="0"/>
                </a:spcBef>
              </a:pPr>
              <a:endParaRPr sz="900"/>
            </a:p>
          </p:txBody>
        </p:sp>
      </p:grpSp>
      <p:sp>
        <p:nvSpPr>
          <p:cNvPr id="12" name="Freeform 9"/>
          <p:cNvSpPr/>
          <p:nvPr/>
        </p:nvSpPr>
        <p:spPr>
          <a:xfrm>
            <a:off x="1486328" y="1782925"/>
            <a:ext cx="1508168" cy="516779"/>
          </a:xfrm>
          <a:custGeom>
            <a:avLst/>
            <a:gdLst/>
            <a:ahLst/>
            <a:cxnLst/>
            <a:rect l="l" t="t" r="r" b="b"/>
            <a:pathLst>
              <a:path w="941463" h="322595">
                <a:moveTo>
                  <a:pt x="12833" y="0"/>
                </a:moveTo>
                <a:lnTo>
                  <a:pt x="928629" y="0"/>
                </a:lnTo>
                <a:cubicBezTo>
                  <a:pt x="935717" y="0"/>
                  <a:pt x="941463" y="5746"/>
                  <a:pt x="941463" y="12833"/>
                </a:cubicBezTo>
                <a:lnTo>
                  <a:pt x="941463" y="309762"/>
                </a:lnTo>
                <a:cubicBezTo>
                  <a:pt x="941463" y="316850"/>
                  <a:pt x="935717" y="322595"/>
                  <a:pt x="928629" y="322595"/>
                </a:cubicBezTo>
                <a:lnTo>
                  <a:pt x="12833" y="322595"/>
                </a:lnTo>
                <a:cubicBezTo>
                  <a:pt x="5746" y="322595"/>
                  <a:pt x="0" y="316850"/>
                  <a:pt x="0" y="309762"/>
                </a:cubicBezTo>
                <a:lnTo>
                  <a:pt x="0" y="12833"/>
                </a:lnTo>
                <a:cubicBezTo>
                  <a:pt x="0" y="5746"/>
                  <a:pt x="5746" y="0"/>
                  <a:pt x="12833" y="0"/>
                </a:cubicBezTo>
                <a:close/>
              </a:path>
            </a:pathLst>
          </a:custGeom>
          <a:solidFill>
            <a:srgbClr val="F95C32"/>
          </a:solidFill>
          <a:ln cap="sq">
            <a:noFill/>
            <a:prstDash val="solid"/>
            <a:miter/>
          </a:ln>
        </p:spPr>
      </p:sp>
      <p:sp>
        <p:nvSpPr>
          <p:cNvPr id="66" name="TextBox 65"/>
          <p:cNvSpPr txBox="1"/>
          <p:nvPr/>
        </p:nvSpPr>
        <p:spPr>
          <a:xfrm>
            <a:off x="1290352" y="1829638"/>
            <a:ext cx="1898024"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50" b="1">
                <a:ea typeface="+mn-lt"/>
                <a:cs typeface="+mn-lt"/>
              </a:rPr>
              <a:t>Product</a:t>
            </a:r>
            <a:r>
              <a:rPr lang="en-US" sz="1200" b="1">
                <a:ea typeface="+mn-lt"/>
                <a:cs typeface="+mn-lt"/>
              </a:rPr>
              <a:t> </a:t>
            </a:r>
            <a:r>
              <a:rPr lang="en-US" sz="1100" b="1">
                <a:ea typeface="+mn-lt"/>
                <a:cs typeface="+mn-lt"/>
              </a:rPr>
              <a:t>– The Service Offered</a:t>
            </a:r>
            <a:endParaRPr lang="en-US" sz="1100" b="1"/>
          </a:p>
        </p:txBody>
      </p:sp>
      <p:sp>
        <p:nvSpPr>
          <p:cNvPr id="67" name="TextBox 66"/>
          <p:cNvSpPr txBox="1"/>
          <p:nvPr/>
        </p:nvSpPr>
        <p:spPr>
          <a:xfrm>
            <a:off x="1411199" y="2314346"/>
            <a:ext cx="170484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mental and medical content (videos, articles, infographics, podcasts)</a:t>
            </a:r>
            <a:endParaRPr lang="en-US" sz="1000" b="1">
              <a:solidFill>
                <a:schemeClr val="bg1"/>
              </a:solidFill>
              <a:ea typeface="+mn-lt"/>
              <a:cs typeface="+mn-lt"/>
            </a:endParaRPr>
          </a:p>
        </p:txBody>
      </p:sp>
      <p:sp>
        <p:nvSpPr>
          <p:cNvPr id="68" name="TextBox 67"/>
          <p:cNvSpPr txBox="1"/>
          <p:nvPr/>
        </p:nvSpPr>
        <p:spPr>
          <a:xfrm>
            <a:off x="1412067" y="3449287"/>
            <a:ext cx="15841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Online consultations with certified psychologists</a:t>
            </a:r>
            <a:endParaRPr lang="en-US" sz="1000" b="1">
              <a:solidFill>
                <a:schemeClr val="bg1"/>
              </a:solidFill>
            </a:endParaRPr>
          </a:p>
        </p:txBody>
      </p:sp>
      <p:sp>
        <p:nvSpPr>
          <p:cNvPr id="70" name="TextBox 69"/>
          <p:cNvSpPr txBox="1"/>
          <p:nvPr/>
        </p:nvSpPr>
        <p:spPr>
          <a:xfrm>
            <a:off x="1483024" y="2890184"/>
            <a:ext cx="156800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Short courses on stress management, depression, anxiety</a:t>
            </a:r>
            <a:endParaRPr lang="en-US"/>
          </a:p>
        </p:txBody>
      </p:sp>
      <p:sp>
        <p:nvSpPr>
          <p:cNvPr id="71" name="TextBox 70"/>
          <p:cNvSpPr txBox="1"/>
          <p:nvPr/>
        </p:nvSpPr>
        <p:spPr>
          <a:xfrm>
            <a:off x="1387947" y="4066488"/>
            <a:ext cx="157605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Awareness campaigns aligned with global health</a:t>
            </a:r>
            <a:endParaRPr lang="en-US" sz="1000" b="1">
              <a:solidFill>
                <a:schemeClr val="bg1"/>
              </a:solidFill>
              <a:ea typeface="+mn-lt"/>
              <a:cs typeface="+mn-lt"/>
            </a:endParaRPr>
          </a:p>
          <a:p>
            <a:pPr algn="ctr"/>
            <a:endParaRPr lang="en-US" sz="1000" b="1">
              <a:solidFill>
                <a:schemeClr val="bg1"/>
              </a:solidFill>
            </a:endParaRPr>
          </a:p>
        </p:txBody>
      </p:sp>
      <p:sp>
        <p:nvSpPr>
          <p:cNvPr id="72" name="TextBox 71"/>
          <p:cNvSpPr txBox="1"/>
          <p:nvPr/>
        </p:nvSpPr>
        <p:spPr>
          <a:xfrm>
            <a:off x="2990707" y="1911845"/>
            <a:ext cx="2743199"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050" b="1">
                <a:ea typeface="+mn-lt"/>
                <a:cs typeface="+mn-lt"/>
              </a:rPr>
              <a:t>Price – Pricing Strategy</a:t>
            </a:r>
            <a:endParaRPr lang="en-US" sz="1050" b="1">
              <a:ea typeface="+mn-lt"/>
              <a:cs typeface="+mn-lt"/>
            </a:endParaRPr>
          </a:p>
        </p:txBody>
      </p:sp>
      <p:sp>
        <p:nvSpPr>
          <p:cNvPr id="74" name="TextBox 73"/>
          <p:cNvSpPr txBox="1"/>
          <p:nvPr/>
        </p:nvSpPr>
        <p:spPr>
          <a:xfrm>
            <a:off x="2989939" y="2312267"/>
            <a:ext cx="1608364"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One-on-one consultation sessions at affordable rates</a:t>
            </a:r>
            <a:endParaRPr lang="en-US"/>
          </a:p>
        </p:txBody>
      </p:sp>
      <p:sp>
        <p:nvSpPr>
          <p:cNvPr id="75" name="TextBox 74"/>
          <p:cNvSpPr txBox="1"/>
          <p:nvPr/>
        </p:nvSpPr>
        <p:spPr>
          <a:xfrm>
            <a:off x="3046720" y="2868926"/>
            <a:ext cx="1502228" cy="5539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spAutoFit/>
          </a:bodyPr>
          <a:lstStyle/>
          <a:p>
            <a:pPr algn="ctr"/>
            <a:r>
              <a:rPr lang="en-US" sz="1000" b="1">
                <a:solidFill>
                  <a:schemeClr val="bg1"/>
                </a:solidFill>
                <a:ea typeface="+mn-lt"/>
                <a:cs typeface="+mn-lt"/>
              </a:rPr>
              <a:t>Monthly subscription plans for exclusive courses</a:t>
            </a:r>
            <a:endParaRPr lang="en-US"/>
          </a:p>
        </p:txBody>
      </p:sp>
      <p:sp>
        <p:nvSpPr>
          <p:cNvPr id="11" name="TextBox 10"/>
          <p:cNvSpPr txBox="1"/>
          <p:nvPr/>
        </p:nvSpPr>
        <p:spPr>
          <a:xfrm>
            <a:off x="2993613" y="3449479"/>
            <a:ext cx="1559379"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Discounts for students and low-income individuals</a:t>
            </a:r>
            <a:endParaRPr lang="en-US"/>
          </a:p>
        </p:txBody>
      </p:sp>
      <p:sp>
        <p:nvSpPr>
          <p:cNvPr id="23" name="TextBox 22"/>
          <p:cNvSpPr txBox="1"/>
          <p:nvPr/>
        </p:nvSpPr>
        <p:spPr>
          <a:xfrm>
            <a:off x="2964150" y="4067614"/>
            <a:ext cx="15593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900" b="1">
                <a:solidFill>
                  <a:schemeClr val="bg1"/>
                </a:solidFill>
                <a:ea typeface="+mn-lt"/>
                <a:cs typeface="+mn-lt"/>
              </a:rPr>
              <a:t>Corporate partnerships to provide access to employee wellness packages</a:t>
            </a:r>
            <a:endParaRPr lang="en-US" sz="900">
              <a:solidFill>
                <a:schemeClr val="bg1"/>
              </a:solidFill>
            </a:endParaRPr>
          </a:p>
        </p:txBody>
      </p:sp>
      <p:sp>
        <p:nvSpPr>
          <p:cNvPr id="27" name="TextBox 26"/>
          <p:cNvSpPr txBox="1"/>
          <p:nvPr/>
        </p:nvSpPr>
        <p:spPr>
          <a:xfrm>
            <a:off x="4550061" y="1844348"/>
            <a:ext cx="1518558" cy="4154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spAutoFit/>
          </a:bodyPr>
          <a:lstStyle/>
          <a:p>
            <a:pPr algn="ctr"/>
            <a:r>
              <a:rPr lang="en-US" sz="1050" b="1">
                <a:ea typeface="+mn-lt"/>
                <a:cs typeface="+mn-lt"/>
              </a:rPr>
              <a:t>Place – Channels and Distribution</a:t>
            </a:r>
            <a:endParaRPr lang="en-US"/>
          </a:p>
        </p:txBody>
      </p:sp>
      <p:sp>
        <p:nvSpPr>
          <p:cNvPr id="69" name="TextBox 68"/>
          <p:cNvSpPr txBox="1"/>
          <p:nvPr/>
        </p:nvSpPr>
        <p:spPr>
          <a:xfrm>
            <a:off x="4597939" y="2451058"/>
            <a:ext cx="151039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Mobile app (Android &amp; iOS)</a:t>
            </a:r>
            <a:endParaRPr lang="en-US"/>
          </a:p>
        </p:txBody>
      </p:sp>
      <p:sp>
        <p:nvSpPr>
          <p:cNvPr id="76" name="TextBox 75"/>
          <p:cNvSpPr txBox="1"/>
          <p:nvPr/>
        </p:nvSpPr>
        <p:spPr>
          <a:xfrm>
            <a:off x="4599726" y="4237868"/>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1100" b="1">
                <a:solidFill>
                  <a:schemeClr val="bg1"/>
                </a:solidFill>
                <a:ea typeface="+mn-lt"/>
                <a:cs typeface="+mn-lt"/>
              </a:rPr>
              <a:t>Interactive website</a:t>
            </a:r>
            <a:endParaRPr lang="en-US" sz="1100" b="1">
              <a:solidFill>
                <a:schemeClr val="bg1"/>
              </a:solidFill>
              <a:ea typeface="+mn-lt"/>
              <a:cs typeface="+mn-lt"/>
            </a:endParaRPr>
          </a:p>
        </p:txBody>
      </p:sp>
      <p:sp>
        <p:nvSpPr>
          <p:cNvPr id="77" name="TextBox 76"/>
          <p:cNvSpPr txBox="1"/>
          <p:nvPr/>
        </p:nvSpPr>
        <p:spPr>
          <a:xfrm>
            <a:off x="4555143" y="3381297"/>
            <a:ext cx="151039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900" b="1">
                <a:solidFill>
                  <a:schemeClr val="bg1"/>
                </a:solidFill>
                <a:ea typeface="+mn-lt"/>
                <a:cs typeface="+mn-lt"/>
              </a:rPr>
              <a:t>Active social media presence: Facebook, Instagram, TikTok, YouTube</a:t>
            </a:r>
            <a:endParaRPr lang="en-US" sz="900">
              <a:solidFill>
                <a:schemeClr val="bg1"/>
              </a:solidFill>
            </a:endParaRPr>
          </a:p>
        </p:txBody>
      </p:sp>
      <p:sp>
        <p:nvSpPr>
          <p:cNvPr id="78" name="TextBox 77"/>
          <p:cNvSpPr txBox="1"/>
          <p:nvPr/>
        </p:nvSpPr>
        <p:spPr>
          <a:xfrm>
            <a:off x="4546362" y="2891679"/>
            <a:ext cx="151039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Collaborations with universities, schools, clubs</a:t>
            </a:r>
            <a:endParaRPr lang="en-US"/>
          </a:p>
        </p:txBody>
      </p:sp>
      <p:sp>
        <p:nvSpPr>
          <p:cNvPr id="79" name="TextBox 78"/>
          <p:cNvSpPr txBox="1"/>
          <p:nvPr/>
        </p:nvSpPr>
        <p:spPr>
          <a:xfrm>
            <a:off x="6127655" y="2910158"/>
            <a:ext cx="15267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Sponsored social media campaign</a:t>
            </a:r>
            <a:r>
              <a:rPr lang="en-US">
                <a:ea typeface="+mn-lt"/>
                <a:cs typeface="+mn-lt"/>
              </a:rPr>
              <a:t>s</a:t>
            </a:r>
            <a:endParaRPr lang="en-US"/>
          </a:p>
        </p:txBody>
      </p:sp>
      <p:sp>
        <p:nvSpPr>
          <p:cNvPr id="80" name="TextBox 79"/>
          <p:cNvSpPr txBox="1"/>
          <p:nvPr/>
        </p:nvSpPr>
        <p:spPr>
          <a:xfrm>
            <a:off x="6023946" y="2402035"/>
            <a:ext cx="17634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Google Ads for educational content</a:t>
            </a:r>
            <a:endParaRPr lang="en-US"/>
          </a:p>
        </p:txBody>
      </p:sp>
      <p:sp>
        <p:nvSpPr>
          <p:cNvPr id="81" name="TextBox 80"/>
          <p:cNvSpPr txBox="1"/>
          <p:nvPr/>
        </p:nvSpPr>
        <p:spPr>
          <a:xfrm>
            <a:off x="6014776" y="4167370"/>
            <a:ext cx="17716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Ongoing awareness campaigns</a:t>
            </a:r>
            <a:endParaRPr lang="en-US"/>
          </a:p>
        </p:txBody>
      </p:sp>
      <p:sp>
        <p:nvSpPr>
          <p:cNvPr id="82" name="TextBox 81"/>
          <p:cNvSpPr txBox="1"/>
          <p:nvPr/>
        </p:nvSpPr>
        <p:spPr>
          <a:xfrm>
            <a:off x="6147492" y="3444020"/>
            <a:ext cx="158387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1000" b="1">
                <a:solidFill>
                  <a:schemeClr val="bg1"/>
                </a:solidFill>
                <a:ea typeface="+mn-lt"/>
                <a:cs typeface="+mn-lt"/>
              </a:rPr>
              <a:t>Interactive challenges (e.g., “30 Days to Improve Your Mood”)</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stretch>
            <a:fillRect/>
          </a:stretch>
        </p:blipFill>
        <p:spPr>
          <a:xfrm>
            <a:off x="2388420" y="2454639"/>
            <a:ext cx="1567969" cy="1567969"/>
          </a:xfrm>
          <a:prstGeom prst="rect">
            <a:avLst/>
          </a:prstGeom>
        </p:spPr>
      </p:pic>
      <p:grpSp>
        <p:nvGrpSpPr>
          <p:cNvPr id="3" name="Group 3"/>
          <p:cNvGrpSpPr/>
          <p:nvPr/>
        </p:nvGrpSpPr>
        <p:grpSpPr>
          <a:xfrm>
            <a:off x="0" y="0"/>
            <a:ext cx="1543050" cy="51435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F47C00"/>
            </a:solidFill>
          </p:spPr>
        </p:sp>
        <p:sp>
          <p:nvSpPr>
            <p:cNvPr id="5" name="TextBox 5"/>
            <p:cNvSpPr txBox="1"/>
            <p:nvPr/>
          </p:nvSpPr>
          <p:spPr>
            <a:xfrm>
              <a:off x="0" y="-38100"/>
              <a:ext cx="812800" cy="2747433"/>
            </a:xfrm>
            <a:prstGeom prst="rect">
              <a:avLst/>
            </a:prstGeom>
          </p:spPr>
          <p:txBody>
            <a:bodyPr lIns="25400" tIns="25400" rIns="25400" bIns="25400" rtlCol="0" anchor="ctr"/>
            <a:lstStyle/>
            <a:p>
              <a:pPr algn="ctr">
                <a:lnSpc>
                  <a:spcPts val="1465"/>
                </a:lnSpc>
              </a:pPr>
              <a:endParaRPr sz="900"/>
            </a:p>
          </p:txBody>
        </p:sp>
      </p:grpSp>
      <p:grpSp>
        <p:nvGrpSpPr>
          <p:cNvPr id="6" name="Group 6"/>
          <p:cNvGrpSpPr>
            <a:grpSpLocks noChangeAspect="1"/>
          </p:cNvGrpSpPr>
          <p:nvPr/>
        </p:nvGrpSpPr>
        <p:grpSpPr>
          <a:xfrm>
            <a:off x="115105" y="261586"/>
            <a:ext cx="2074487" cy="4714434"/>
            <a:chOff x="0" y="0"/>
            <a:chExt cx="3093720" cy="7030720"/>
          </a:xfrm>
        </p:grpSpPr>
        <p:sp>
          <p:nvSpPr>
            <p:cNvPr id="7" name="Freeform 7"/>
            <p:cNvSpPr/>
            <p:nvPr/>
          </p:nvSpPr>
          <p:spPr>
            <a:xfrm>
              <a:off x="0" y="0"/>
              <a:ext cx="3093720" cy="7030720"/>
            </a:xfrm>
            <a:custGeom>
              <a:avLst/>
              <a:gdLst/>
              <a:ahLst/>
              <a:cxnLst/>
              <a:rect l="l" t="t" r="r" b="b"/>
              <a:pathLst>
                <a:path w="3093720" h="7030720">
                  <a:moveTo>
                    <a:pt x="0" y="0"/>
                  </a:moveTo>
                  <a:lnTo>
                    <a:pt x="2293620" y="0"/>
                  </a:lnTo>
                  <a:cubicBezTo>
                    <a:pt x="2735580" y="0"/>
                    <a:pt x="3093720" y="358140"/>
                    <a:pt x="3093720" y="800100"/>
                  </a:cubicBezTo>
                  <a:lnTo>
                    <a:pt x="3093720" y="7030720"/>
                  </a:lnTo>
                  <a:lnTo>
                    <a:pt x="3093720" y="7030720"/>
                  </a:lnTo>
                  <a:lnTo>
                    <a:pt x="0" y="7030720"/>
                  </a:lnTo>
                  <a:lnTo>
                    <a:pt x="0" y="7030720"/>
                  </a:lnTo>
                  <a:lnTo>
                    <a:pt x="0" y="0"/>
                  </a:lnTo>
                  <a:lnTo>
                    <a:pt x="0" y="0"/>
                  </a:lnTo>
                  <a:close/>
                </a:path>
              </a:pathLst>
            </a:custGeom>
            <a:blipFill>
              <a:blip r:embed="rId2"/>
              <a:stretch>
                <a:fillRect l="-120549" r="-120549"/>
              </a:stretch>
            </a:blipFill>
          </p:spPr>
        </p:sp>
      </p:grpSp>
      <p:grpSp>
        <p:nvGrpSpPr>
          <p:cNvPr id="8" name="Group 8"/>
          <p:cNvGrpSpPr/>
          <p:nvPr/>
        </p:nvGrpSpPr>
        <p:grpSpPr>
          <a:xfrm>
            <a:off x="6083740" y="-2120212"/>
            <a:ext cx="4240424" cy="42404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5A8"/>
            </a:solidFill>
          </p:spPr>
        </p:sp>
        <p:sp>
          <p:nvSpPr>
            <p:cNvPr id="10" name="TextBox 10"/>
            <p:cNvSpPr txBox="1"/>
            <p:nvPr/>
          </p:nvSpPr>
          <p:spPr>
            <a:xfrm>
              <a:off x="76200" y="38100"/>
              <a:ext cx="660400" cy="698500"/>
            </a:xfrm>
            <a:prstGeom prst="rect">
              <a:avLst/>
            </a:prstGeom>
          </p:spPr>
          <p:txBody>
            <a:bodyPr lIns="25400" tIns="25400" rIns="25400" bIns="25400" rtlCol="0" anchor="ctr"/>
            <a:lstStyle/>
            <a:p>
              <a:pPr algn="ctr">
                <a:lnSpc>
                  <a:spcPts val="1465"/>
                </a:lnSpc>
              </a:pPr>
              <a:endParaRPr sz="900"/>
            </a:p>
          </p:txBody>
        </p:sp>
      </p:grpSp>
      <p:pic>
        <p:nvPicPr>
          <p:cNvPr id="11" name="Picture 11"/>
          <p:cNvPicPr>
            <a:picLocks noChangeAspect="1"/>
          </p:cNvPicPr>
          <p:nvPr/>
        </p:nvPicPr>
        <p:blipFill>
          <a:blip r:embed="rId3"/>
          <a:stretch>
            <a:fillRect/>
          </a:stretch>
        </p:blipFill>
        <p:spPr>
          <a:xfrm>
            <a:off x="4093512" y="2406344"/>
            <a:ext cx="1567969" cy="1567969"/>
          </a:xfrm>
          <a:prstGeom prst="rect">
            <a:avLst/>
          </a:prstGeom>
        </p:spPr>
      </p:pic>
      <p:pic>
        <p:nvPicPr>
          <p:cNvPr id="12" name="Picture 12"/>
          <p:cNvPicPr>
            <a:picLocks noChangeAspect="1"/>
          </p:cNvPicPr>
          <p:nvPr/>
        </p:nvPicPr>
        <p:blipFill>
          <a:blip r:embed="rId4"/>
          <a:stretch>
            <a:fillRect/>
          </a:stretch>
        </p:blipFill>
        <p:spPr>
          <a:xfrm>
            <a:off x="5888844" y="2317801"/>
            <a:ext cx="1567969" cy="1567969"/>
          </a:xfrm>
          <a:prstGeom prst="rect">
            <a:avLst/>
          </a:prstGeom>
        </p:spPr>
      </p:pic>
      <p:sp>
        <p:nvSpPr>
          <p:cNvPr id="13" name="TextBox 13"/>
          <p:cNvSpPr txBox="1"/>
          <p:nvPr/>
        </p:nvSpPr>
        <p:spPr>
          <a:xfrm>
            <a:off x="2354396" y="-2586"/>
            <a:ext cx="3497310" cy="743793"/>
          </a:xfrm>
          <a:prstGeom prst="rect">
            <a:avLst/>
          </a:prstGeom>
        </p:spPr>
        <p:txBody>
          <a:bodyPr lIns="0" tIns="0" rIns="0" bIns="0" rtlCol="0" anchor="t">
            <a:spAutoFit/>
          </a:bodyPr>
          <a:lstStyle/>
          <a:p>
            <a:pPr>
              <a:lnSpc>
                <a:spcPts val="2910"/>
              </a:lnSpc>
            </a:pPr>
            <a:r>
              <a:rPr lang="en-US" sz="2385" b="1" spc="119">
                <a:solidFill>
                  <a:srgbClr val="F47C00"/>
                </a:solidFill>
                <a:latin typeface="Canva Sans Bold"/>
                <a:ea typeface="Canva Sans Bold"/>
                <a:cs typeface="Canva Sans Bold"/>
                <a:sym typeface="Canva Sans Bold"/>
              </a:rPr>
              <a:t>Key Performance Indicators</a:t>
            </a:r>
            <a:endParaRPr lang="en-US" sz="2385" b="1" spc="119">
              <a:solidFill>
                <a:srgbClr val="F47C00"/>
              </a:solidFill>
              <a:latin typeface="Canva Sans Bold"/>
              <a:ea typeface="Canva Sans Bold"/>
              <a:cs typeface="Canva Sans Bold"/>
              <a:sym typeface="Canva Sans Bold"/>
            </a:endParaRPr>
          </a:p>
        </p:txBody>
      </p:sp>
      <p:sp>
        <p:nvSpPr>
          <p:cNvPr id="14" name="TextBox 14"/>
          <p:cNvSpPr txBox="1"/>
          <p:nvPr/>
        </p:nvSpPr>
        <p:spPr>
          <a:xfrm>
            <a:off x="2603521" y="4010657"/>
            <a:ext cx="1137767" cy="179536"/>
          </a:xfrm>
          <a:prstGeom prst="rect">
            <a:avLst/>
          </a:prstGeom>
        </p:spPr>
        <p:txBody>
          <a:bodyPr lIns="0" tIns="0" rIns="0" bIns="0" rtlCol="0" anchor="t">
            <a:spAutoFit/>
          </a:bodyPr>
          <a:lstStyle/>
          <a:p>
            <a:pPr algn="ctr">
              <a:lnSpc>
                <a:spcPts val="1365"/>
              </a:lnSpc>
            </a:pPr>
            <a:r>
              <a:rPr lang="en-US" sz="1140" spc="56">
                <a:solidFill>
                  <a:srgbClr val="000000"/>
                </a:solidFill>
                <a:latin typeface="Canva Sans"/>
                <a:ea typeface="Canva Sans"/>
                <a:cs typeface="Canva Sans"/>
                <a:sym typeface="Canva Sans"/>
              </a:rPr>
              <a:t>KPI 01</a:t>
            </a:r>
            <a:endParaRPr lang="en-US" sz="1140" spc="56">
              <a:solidFill>
                <a:srgbClr val="000000"/>
              </a:solidFill>
              <a:latin typeface="Canva Sans"/>
              <a:ea typeface="Canva Sans"/>
              <a:cs typeface="Canva Sans"/>
              <a:sym typeface="Canva Sans"/>
            </a:endParaRPr>
          </a:p>
        </p:txBody>
      </p:sp>
      <p:sp>
        <p:nvSpPr>
          <p:cNvPr id="15" name="TextBox 15"/>
          <p:cNvSpPr txBox="1"/>
          <p:nvPr/>
        </p:nvSpPr>
        <p:spPr>
          <a:xfrm>
            <a:off x="4290846" y="3962362"/>
            <a:ext cx="1137767" cy="179536"/>
          </a:xfrm>
          <a:prstGeom prst="rect">
            <a:avLst/>
          </a:prstGeom>
        </p:spPr>
        <p:txBody>
          <a:bodyPr lIns="0" tIns="0" rIns="0" bIns="0" rtlCol="0" anchor="t">
            <a:spAutoFit/>
          </a:bodyPr>
          <a:lstStyle/>
          <a:p>
            <a:pPr algn="ctr">
              <a:lnSpc>
                <a:spcPts val="1365"/>
              </a:lnSpc>
            </a:pPr>
            <a:r>
              <a:rPr lang="en-US" sz="1140" spc="56">
                <a:solidFill>
                  <a:srgbClr val="000000"/>
                </a:solidFill>
                <a:latin typeface="Canva Sans"/>
                <a:ea typeface="Canva Sans"/>
                <a:cs typeface="Canva Sans"/>
                <a:sym typeface="Canva Sans"/>
              </a:rPr>
              <a:t>KPI 02</a:t>
            </a:r>
            <a:endParaRPr lang="en-US" sz="1140" spc="56">
              <a:solidFill>
                <a:srgbClr val="000000"/>
              </a:solidFill>
              <a:latin typeface="Canva Sans"/>
              <a:ea typeface="Canva Sans"/>
              <a:cs typeface="Canva Sans"/>
              <a:sym typeface="Canva Sans"/>
            </a:endParaRPr>
          </a:p>
        </p:txBody>
      </p:sp>
      <p:sp>
        <p:nvSpPr>
          <p:cNvPr id="16" name="TextBox 16"/>
          <p:cNvSpPr txBox="1"/>
          <p:nvPr/>
        </p:nvSpPr>
        <p:spPr>
          <a:xfrm>
            <a:off x="6103945" y="3873819"/>
            <a:ext cx="1137767" cy="179536"/>
          </a:xfrm>
          <a:prstGeom prst="rect">
            <a:avLst/>
          </a:prstGeom>
        </p:spPr>
        <p:txBody>
          <a:bodyPr lIns="0" tIns="0" rIns="0" bIns="0" rtlCol="0" anchor="t">
            <a:spAutoFit/>
          </a:bodyPr>
          <a:lstStyle/>
          <a:p>
            <a:pPr algn="ctr">
              <a:lnSpc>
                <a:spcPts val="1365"/>
              </a:lnSpc>
            </a:pPr>
            <a:r>
              <a:rPr lang="en-US" sz="1140" spc="56">
                <a:solidFill>
                  <a:srgbClr val="000000"/>
                </a:solidFill>
                <a:latin typeface="Canva Sans"/>
                <a:ea typeface="Canva Sans"/>
                <a:cs typeface="Canva Sans"/>
                <a:sym typeface="Canva Sans"/>
              </a:rPr>
              <a:t>KPI 03</a:t>
            </a:r>
            <a:endParaRPr lang="en-US" sz="1140" spc="56">
              <a:solidFill>
                <a:srgbClr val="000000"/>
              </a:solidFill>
              <a:latin typeface="Canva Sans"/>
              <a:ea typeface="Canva Sans"/>
              <a:cs typeface="Canva Sans"/>
              <a:sym typeface="Canva Sans"/>
            </a:endParaRPr>
          </a:p>
        </p:txBody>
      </p:sp>
      <p:sp>
        <p:nvSpPr>
          <p:cNvPr id="17" name="Freeform 17"/>
          <p:cNvSpPr/>
          <p:nvPr/>
        </p:nvSpPr>
        <p:spPr>
          <a:xfrm>
            <a:off x="7326149" y="495179"/>
            <a:ext cx="977753" cy="1066992"/>
          </a:xfrm>
          <a:custGeom>
            <a:avLst/>
            <a:gdLst/>
            <a:ahLst/>
            <a:cxnLst/>
            <a:rect l="l" t="t" r="r" b="b"/>
            <a:pathLst>
              <a:path w="1955505" h="2133983">
                <a:moveTo>
                  <a:pt x="0" y="0"/>
                </a:moveTo>
                <a:lnTo>
                  <a:pt x="1955505" y="0"/>
                </a:lnTo>
                <a:lnTo>
                  <a:pt x="1955505" y="2133983"/>
                </a:lnTo>
                <a:lnTo>
                  <a:pt x="0" y="2133983"/>
                </a:lnTo>
                <a:lnTo>
                  <a:pt x="0" y="0"/>
                </a:lnTo>
                <a:close/>
              </a:path>
            </a:pathLst>
          </a:custGeom>
          <a:blipFill>
            <a:blip r:embed="rId5"/>
            <a:stretch>
              <a:fillRect/>
            </a:stretch>
          </a:blipFill>
        </p:spPr>
      </p:sp>
      <p:sp>
        <p:nvSpPr>
          <p:cNvPr id="18" name="TextBox 18"/>
          <p:cNvSpPr txBox="1"/>
          <p:nvPr/>
        </p:nvSpPr>
        <p:spPr>
          <a:xfrm>
            <a:off x="2354394" y="874690"/>
            <a:ext cx="3689263" cy="1243161"/>
          </a:xfrm>
          <a:prstGeom prst="rect">
            <a:avLst/>
          </a:prstGeom>
        </p:spPr>
        <p:txBody>
          <a:bodyPr wrap="square" lIns="0" tIns="0" rIns="0" bIns="0" rtlCol="0" anchor="t">
            <a:spAutoFit/>
          </a:bodyPr>
          <a:lstStyle/>
          <a:p>
            <a:pPr>
              <a:lnSpc>
                <a:spcPts val="1365"/>
              </a:lnSpc>
            </a:pPr>
            <a:r>
              <a:rPr lang="en-US" sz="1100" b="1" spc="56">
                <a:ea typeface="+mn-lt"/>
                <a:cs typeface="+mn-lt"/>
              </a:rPr>
              <a:t>We will track low engagement with mental health content, high drop-off rates on self-help pages, reduced sign-ups for consultations, and negative feedback. These indicators help us identify gaps in trust, relevance, or accessibility—allowing prompt adjustments to protect user impact, credibility, and community engagement.</a:t>
            </a:r>
            <a:endParaRPr lang="en-US" b="1"/>
          </a:p>
        </p:txBody>
      </p:sp>
      <p:sp>
        <p:nvSpPr>
          <p:cNvPr id="19" name="TextBox 19"/>
          <p:cNvSpPr txBox="1"/>
          <p:nvPr/>
        </p:nvSpPr>
        <p:spPr>
          <a:xfrm>
            <a:off x="6083740" y="4134407"/>
            <a:ext cx="1122142" cy="485454"/>
          </a:xfrm>
          <a:prstGeom prst="rect">
            <a:avLst/>
          </a:prstGeom>
        </p:spPr>
        <p:txBody>
          <a:bodyPr lIns="0" tIns="0" rIns="0" bIns="0" rtlCol="0" anchor="t">
            <a:spAutoFit/>
          </a:bodyPr>
          <a:lstStyle/>
          <a:p>
            <a:pPr algn="ctr">
              <a:lnSpc>
                <a:spcPts val="1290"/>
              </a:lnSpc>
            </a:pPr>
            <a:r>
              <a:rPr lang="en-US" sz="950">
                <a:solidFill>
                  <a:srgbClr val="000000"/>
                </a:solidFill>
                <a:ea typeface="+mn-lt"/>
                <a:cs typeface="+mn-lt"/>
                <a:sym typeface="DM Sans"/>
              </a:rPr>
              <a:t>Conversion rate of visitors to subscribers</a:t>
            </a:r>
            <a:endParaRPr lang="en-US"/>
          </a:p>
        </p:txBody>
      </p:sp>
      <p:sp>
        <p:nvSpPr>
          <p:cNvPr id="20" name="TextBox 20"/>
          <p:cNvSpPr txBox="1"/>
          <p:nvPr/>
        </p:nvSpPr>
        <p:spPr>
          <a:xfrm>
            <a:off x="4316425" y="4222950"/>
            <a:ext cx="1122142" cy="318742"/>
          </a:xfrm>
          <a:prstGeom prst="rect">
            <a:avLst/>
          </a:prstGeom>
        </p:spPr>
        <p:txBody>
          <a:bodyPr lIns="0" tIns="0" rIns="0" bIns="0" rtlCol="0" anchor="t">
            <a:spAutoFit/>
          </a:bodyPr>
          <a:lstStyle/>
          <a:p>
            <a:pPr algn="ctr">
              <a:lnSpc>
                <a:spcPts val="1290"/>
              </a:lnSpc>
            </a:pPr>
            <a:r>
              <a:rPr lang="en-US" sz="950">
                <a:solidFill>
                  <a:srgbClr val="000000"/>
                </a:solidFill>
                <a:ea typeface="+mn-lt"/>
                <a:cs typeface="+mn-lt"/>
                <a:sym typeface="DM Sans"/>
              </a:rPr>
              <a:t>Engagement rate on content</a:t>
            </a:r>
            <a:endParaRPr lang="en-US"/>
          </a:p>
        </p:txBody>
      </p:sp>
      <p:sp>
        <p:nvSpPr>
          <p:cNvPr id="21" name="TextBox 21"/>
          <p:cNvSpPr txBox="1"/>
          <p:nvPr/>
        </p:nvSpPr>
        <p:spPr>
          <a:xfrm>
            <a:off x="2619145" y="4271245"/>
            <a:ext cx="1122142" cy="318742"/>
          </a:xfrm>
          <a:prstGeom prst="rect">
            <a:avLst/>
          </a:prstGeom>
        </p:spPr>
        <p:txBody>
          <a:bodyPr lIns="0" tIns="0" rIns="0" bIns="0" rtlCol="0" anchor="t">
            <a:spAutoFit/>
          </a:bodyPr>
          <a:lstStyle/>
          <a:p>
            <a:pPr algn="ctr">
              <a:lnSpc>
                <a:spcPts val="1290"/>
              </a:lnSpc>
            </a:pPr>
            <a:r>
              <a:rPr lang="en-US" sz="950">
                <a:solidFill>
                  <a:srgbClr val="000000"/>
                </a:solidFill>
                <a:ea typeface="+mn-lt"/>
                <a:cs typeface="+mn-lt"/>
                <a:sym typeface="DM Sans"/>
              </a:rPr>
              <a:t>Number of new users per month</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6" y="180598"/>
            <a:ext cx="7236000" cy="572700"/>
          </a:xfrm>
        </p:spPr>
        <p:txBody>
          <a:bodyPr/>
          <a:lstStyle/>
          <a:p>
            <a:r>
              <a:rPr lang="en-GB" sz="3600" b="1">
                <a:solidFill>
                  <a:srgbClr val="FF0000"/>
                </a:solidFill>
              </a:rPr>
              <a:t>Marketing Mix</a:t>
            </a:r>
            <a:br>
              <a:rPr lang="ar-EG" sz="3600" b="1">
                <a:solidFill>
                  <a:srgbClr val="FF0000"/>
                </a:solidFill>
              </a:rPr>
            </a:br>
            <a:endParaRPr lang="en-GB" sz="3200"/>
          </a:p>
        </p:txBody>
      </p:sp>
      <p:sp>
        <p:nvSpPr>
          <p:cNvPr id="6" name="TextBox 5"/>
          <p:cNvSpPr txBox="1"/>
          <p:nvPr/>
        </p:nvSpPr>
        <p:spPr>
          <a:xfrm>
            <a:off x="-7943" y="760875"/>
            <a:ext cx="906189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latin typeface="Book Antiqua" panose="02040602050305030304"/>
                <a:ea typeface="+mn-lt"/>
                <a:cs typeface="+mn-lt"/>
              </a:rPr>
              <a:t>The marketing mix strategy for the mental health awareness campaign is based on the 4Ps framework—Product, Price, Place, and Promotion—designed to effectively deliver public health education. The </a:t>
            </a:r>
            <a:r>
              <a:rPr lang="en-US" b="1">
                <a:latin typeface="Book Antiqua" panose="02040602050305030304"/>
                <a:ea typeface="+mn-lt"/>
                <a:cs typeface="+mn-lt"/>
              </a:rPr>
              <a:t>Product</a:t>
            </a:r>
            <a:r>
              <a:rPr lang="en-US">
                <a:latin typeface="Book Antiqua" panose="02040602050305030304"/>
                <a:ea typeface="+mn-lt"/>
                <a:cs typeface="+mn-lt"/>
              </a:rPr>
              <a:t> includes a digital platform offering free, high-quality Arabic mental health content such as videos, blogs, self-assessment tools, and expert-led webinars. The </a:t>
            </a:r>
            <a:r>
              <a:rPr lang="en-US" b="1">
                <a:latin typeface="Book Antiqua" panose="02040602050305030304"/>
                <a:ea typeface="+mn-lt"/>
                <a:cs typeface="+mn-lt"/>
              </a:rPr>
              <a:t>Price</a:t>
            </a:r>
            <a:r>
              <a:rPr lang="en-US">
                <a:latin typeface="Book Antiqua" panose="02040602050305030304"/>
                <a:ea typeface="+mn-lt"/>
                <a:cs typeface="+mn-lt"/>
              </a:rPr>
              <a:t> model focuses on inclusivity, providing most services for free with optional low-cost add-ons like private consultations or exclusive content. For </a:t>
            </a:r>
            <a:r>
              <a:rPr lang="en-US" b="1">
                <a:latin typeface="Book Antiqua" panose="02040602050305030304"/>
                <a:ea typeface="+mn-lt"/>
                <a:cs typeface="+mn-lt"/>
              </a:rPr>
              <a:t>Place</a:t>
            </a:r>
            <a:r>
              <a:rPr lang="en-US">
                <a:latin typeface="Book Antiqua" panose="02040602050305030304"/>
                <a:ea typeface="+mn-lt"/>
                <a:cs typeface="+mn-lt"/>
              </a:rPr>
              <a:t>, the campaign ensures wide accessibility through mobile-friendly platforms, social media channels, and messaging apps to reach users where they are most active. </a:t>
            </a:r>
            <a:r>
              <a:rPr lang="en-US" b="1">
                <a:latin typeface="Book Antiqua" panose="02040602050305030304"/>
                <a:ea typeface="+mn-lt"/>
                <a:cs typeface="+mn-lt"/>
              </a:rPr>
              <a:t>Promotion</a:t>
            </a:r>
            <a:r>
              <a:rPr lang="en-US">
                <a:latin typeface="Book Antiqua" panose="02040602050305030304"/>
                <a:ea typeface="+mn-lt"/>
                <a:cs typeface="+mn-lt"/>
              </a:rPr>
              <a:t> centers on engaging and educational content marketing, partnerships with local influencers, live Q&amp;A sessions, mental health challenges, and community-driven campaigns. This marketing mix supports the project’s mission of improving mental health literacy in Arabic-speaking communities by making support accessible, trustworthy, and culturally relevant.</a:t>
            </a:r>
            <a:endParaRPr lang="en-US">
              <a:latin typeface="Book Antiqua" panose="0204060205030503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body" idx="1"/>
          </p:nvPr>
        </p:nvSpPr>
        <p:spPr/>
        <p:txBody>
          <a:bodyPr/>
          <a:lstStyle/>
          <a:p>
            <a:r>
              <a:rPr lang="ar-EG">
                <a:solidFill>
                  <a:srgbClr val="FF0000"/>
                </a:solidFill>
                <a:latin typeface="الOpen Sans"/>
                <a:ea typeface="Open Sans" panose="020B0606030504020204" charset="0"/>
                <a:cs typeface="Open Sans" panose="020B0606030504020204" charset="0"/>
              </a:rPr>
              <a:t>البوصلة  الطبية </a:t>
            </a:r>
            <a:endParaRPr lang="en-GB">
              <a:solidFill>
                <a:srgbClr val="FF0000"/>
              </a:solidFill>
              <a:latin typeface="الOpen Sans"/>
              <a:ea typeface="Open Sans" panose="020B0606030504020204" charset="0"/>
              <a:cs typeface="Open Sans" panose="020B0606030504020204" charset="0"/>
            </a:endParaRPr>
          </a:p>
          <a:p>
            <a:r>
              <a:rPr lang="en-GB"/>
              <a:t>Content Strategy</a:t>
            </a:r>
            <a:endParaRPr lang="en-GB"/>
          </a:p>
          <a:p>
            <a:endParaRPr lang="en-GB"/>
          </a:p>
        </p:txBody>
      </p:sp>
      <p:sp>
        <p:nvSpPr>
          <p:cNvPr id="4" name="Title 3"/>
          <p:cNvSpPr>
            <a:spLocks noGrp="1"/>
          </p:cNvSpPr>
          <p:nvPr>
            <p:ph type="title"/>
          </p:nvPr>
        </p:nvSpPr>
        <p:spPr>
          <a:ln w="28575">
            <a:noFill/>
          </a:ln>
        </p:spPr>
        <p:txBody>
          <a:bodyPr>
            <a:normAutofit fontScale="90000"/>
          </a:bodyPr>
          <a:lstStyle/>
          <a:p>
            <a:pPr rtl="1">
              <a:lnSpc>
                <a:spcPts val="4760"/>
              </a:lnSpc>
            </a:pPr>
            <a:r>
              <a:rPr lang="en-US">
                <a:solidFill>
                  <a:srgbClr val="FF0000"/>
                </a:solidFill>
                <a:latin typeface="Open Sans" panose="020B0606030504020204"/>
                <a:ea typeface="Open Sans" panose="020B0606030504020204"/>
                <a:cs typeface="Open Sans" panose="020B0606030504020204"/>
                <a:sym typeface="Open Sans" panose="020B0606030504020204"/>
              </a:rPr>
              <a:t>Medical compass</a:t>
            </a:r>
            <a:endParaRPr lang="en-US">
              <a:solidFill>
                <a:srgbClr val="FF0000"/>
              </a:solidFill>
              <a:latin typeface="Open Sans" panose="020B0606030504020204"/>
              <a:ea typeface="Open Sans" panose="020B0606030504020204"/>
              <a:cs typeface="Open Sans" panose="020B0606030504020204"/>
              <a:sym typeface="Open Sans" panose="020B0606030504020204"/>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211721" cy="5143500"/>
          </a:xfrm>
          <a:prstGeom prst="rect">
            <a:avLst/>
          </a:prstGeom>
        </p:spPr>
      </p:pic>
      <p:sp>
        <p:nvSpPr>
          <p:cNvPr id="2" name="Rectangle 1"/>
          <p:cNvSpPr/>
          <p:nvPr/>
        </p:nvSpPr>
        <p:spPr>
          <a:xfrm>
            <a:off x="2986927" y="354169"/>
            <a:ext cx="5181523" cy="769441"/>
          </a:xfrm>
          <a:prstGeom prst="rect">
            <a:avLst/>
          </a:prstGeom>
          <a:noFill/>
        </p:spPr>
        <p:txBody>
          <a:bodyPr wrap="square" lIns="91440" tIns="45720" rIns="91440" bIns="45720">
            <a:spAutoFit/>
          </a:bodyPr>
          <a:lstStyle/>
          <a:p>
            <a:pPr>
              <a:buClr>
                <a:schemeClr val="accent2"/>
              </a:buClr>
              <a:buSzPct val="100000"/>
            </a:pPr>
            <a:r>
              <a:rPr lang="en-GB" sz="4400" b="1">
                <a:solidFill>
                  <a:srgbClr val="FF0000"/>
                </a:solidFill>
              </a:rPr>
              <a:t>Segmentation</a:t>
            </a:r>
            <a:endParaRPr lang="ar-EG" sz="4400" b="1">
              <a:solidFill>
                <a:srgbClr val="FF0000"/>
              </a:solidFill>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2262"/>
            <a:ext cx="3901336" cy="3311300"/>
            <a:chOff x="125" y="-33438"/>
            <a:chExt cx="833808" cy="812800"/>
          </a:xfrm>
        </p:grpSpPr>
        <p:sp>
          <p:nvSpPr>
            <p:cNvPr id="3" name="Freeform 3"/>
            <p:cNvSpPr/>
            <p:nvPr/>
          </p:nvSpPr>
          <p:spPr>
            <a:xfrm>
              <a:off x="125" y="-33438"/>
              <a:ext cx="833808" cy="812800"/>
            </a:xfrm>
            <a:custGeom>
              <a:avLst/>
              <a:gdLst/>
              <a:ahLst/>
              <a:cxnLst/>
              <a:rect l="l" t="t" r="r" b="b"/>
              <a:pathLst>
                <a:path w="880562" h="812800">
                  <a:moveTo>
                    <a:pt x="440281" y="0"/>
                  </a:moveTo>
                  <a:cubicBezTo>
                    <a:pt x="197121" y="0"/>
                    <a:pt x="0" y="181951"/>
                    <a:pt x="0" y="406400"/>
                  </a:cubicBezTo>
                  <a:cubicBezTo>
                    <a:pt x="0" y="630849"/>
                    <a:pt x="197121" y="812800"/>
                    <a:pt x="440281" y="812800"/>
                  </a:cubicBezTo>
                  <a:cubicBezTo>
                    <a:pt x="683442" y="812800"/>
                    <a:pt x="880562" y="630849"/>
                    <a:pt x="880562" y="406400"/>
                  </a:cubicBezTo>
                  <a:cubicBezTo>
                    <a:pt x="880562" y="181951"/>
                    <a:pt x="683442" y="0"/>
                    <a:pt x="440281" y="0"/>
                  </a:cubicBezTo>
                  <a:close/>
                </a:path>
              </a:pathLst>
            </a:custGeom>
            <a:blipFill>
              <a:blip r:embed="rId1"/>
              <a:stretch>
                <a:fillRect l="-52053" r="-22931"/>
              </a:stretch>
            </a:blipFill>
          </p:spPr>
        </p:sp>
      </p:grpSp>
      <p:grpSp>
        <p:nvGrpSpPr>
          <p:cNvPr id="7" name="Group 7"/>
          <p:cNvGrpSpPr/>
          <p:nvPr/>
        </p:nvGrpSpPr>
        <p:grpSpPr>
          <a:xfrm>
            <a:off x="306739" y="3296926"/>
            <a:ext cx="2842316" cy="676503"/>
            <a:chOff x="0" y="0"/>
            <a:chExt cx="1983283" cy="472044"/>
          </a:xfrm>
        </p:grpSpPr>
        <p:sp>
          <p:nvSpPr>
            <p:cNvPr id="8" name="Freeform 8"/>
            <p:cNvSpPr/>
            <p:nvPr/>
          </p:nvSpPr>
          <p:spPr>
            <a:xfrm>
              <a:off x="0" y="0"/>
              <a:ext cx="1983283" cy="472044"/>
            </a:xfrm>
            <a:custGeom>
              <a:avLst/>
              <a:gdLst/>
              <a:ahLst/>
              <a:cxnLst/>
              <a:rect l="l" t="t" r="r" b="b"/>
              <a:pathLst>
                <a:path w="1983283" h="472044">
                  <a:moveTo>
                    <a:pt x="69457" y="0"/>
                  </a:moveTo>
                  <a:lnTo>
                    <a:pt x="1913826" y="0"/>
                  </a:lnTo>
                  <a:cubicBezTo>
                    <a:pt x="1932247" y="0"/>
                    <a:pt x="1949914" y="7318"/>
                    <a:pt x="1962940" y="20344"/>
                  </a:cubicBezTo>
                  <a:cubicBezTo>
                    <a:pt x="1975965" y="33369"/>
                    <a:pt x="1983283" y="51036"/>
                    <a:pt x="1983283" y="69457"/>
                  </a:cubicBezTo>
                  <a:lnTo>
                    <a:pt x="1983283" y="402587"/>
                  </a:lnTo>
                  <a:cubicBezTo>
                    <a:pt x="1983283" y="421008"/>
                    <a:pt x="1975965" y="438674"/>
                    <a:pt x="1962940" y="451700"/>
                  </a:cubicBezTo>
                  <a:cubicBezTo>
                    <a:pt x="1949914" y="464726"/>
                    <a:pt x="1932247" y="472044"/>
                    <a:pt x="1913826" y="472044"/>
                  </a:cubicBezTo>
                  <a:lnTo>
                    <a:pt x="69457" y="472044"/>
                  </a:lnTo>
                  <a:cubicBezTo>
                    <a:pt x="51036" y="472044"/>
                    <a:pt x="33369" y="464726"/>
                    <a:pt x="20344" y="451700"/>
                  </a:cubicBezTo>
                  <a:cubicBezTo>
                    <a:pt x="7318" y="438674"/>
                    <a:pt x="0" y="421008"/>
                    <a:pt x="0" y="402587"/>
                  </a:cubicBezTo>
                  <a:lnTo>
                    <a:pt x="0" y="69457"/>
                  </a:lnTo>
                  <a:cubicBezTo>
                    <a:pt x="0" y="51036"/>
                    <a:pt x="7318" y="33369"/>
                    <a:pt x="20344" y="20344"/>
                  </a:cubicBezTo>
                  <a:cubicBezTo>
                    <a:pt x="33369" y="7318"/>
                    <a:pt x="51036" y="0"/>
                    <a:pt x="69457" y="0"/>
                  </a:cubicBezTo>
                  <a:close/>
                </a:path>
              </a:pathLst>
            </a:custGeom>
            <a:solidFill>
              <a:srgbClr val="BB830F"/>
            </a:solidFill>
          </p:spPr>
        </p:sp>
        <p:sp>
          <p:nvSpPr>
            <p:cNvPr id="9" name="TextBox 9"/>
            <p:cNvSpPr txBox="1"/>
            <p:nvPr/>
          </p:nvSpPr>
          <p:spPr>
            <a:xfrm>
              <a:off x="0" y="-28575"/>
              <a:ext cx="1983283" cy="500619"/>
            </a:xfrm>
            <a:prstGeom prst="rect">
              <a:avLst/>
            </a:prstGeom>
          </p:spPr>
          <p:txBody>
            <a:bodyPr lIns="25400" tIns="25400" rIns="25400" bIns="25400" rtlCol="0" anchor="ctr"/>
            <a:lstStyle/>
            <a:p>
              <a:pPr algn="ctr">
                <a:lnSpc>
                  <a:spcPts val="1330"/>
                </a:lnSpc>
                <a:spcBef>
                  <a:spcPct val="0"/>
                </a:spcBef>
              </a:pPr>
              <a:endParaRPr sz="900"/>
            </a:p>
          </p:txBody>
        </p:sp>
      </p:grpSp>
      <p:sp>
        <p:nvSpPr>
          <p:cNvPr id="10" name="TextBox 10"/>
          <p:cNvSpPr txBox="1"/>
          <p:nvPr/>
        </p:nvSpPr>
        <p:spPr>
          <a:xfrm>
            <a:off x="3901336" y="699808"/>
            <a:ext cx="3470507" cy="1359346"/>
          </a:xfrm>
          <a:prstGeom prst="rect">
            <a:avLst/>
          </a:prstGeom>
        </p:spPr>
        <p:txBody>
          <a:bodyPr wrap="square" lIns="0" tIns="0" rIns="0" bIns="0" rtlCol="0" anchor="t">
            <a:spAutoFit/>
          </a:bodyPr>
          <a:lstStyle/>
          <a:p>
            <a:pPr>
              <a:lnSpc>
                <a:spcPts val="5295"/>
              </a:lnSpc>
            </a:pPr>
            <a:r>
              <a:rPr lang="en-US" sz="4770">
                <a:solidFill>
                  <a:srgbClr val="FFFFFF"/>
                </a:solidFill>
                <a:latin typeface="Anton"/>
                <a:ea typeface="Anton"/>
                <a:cs typeface="Anton"/>
                <a:sym typeface="Anton"/>
              </a:rPr>
              <a:t>MARKET SEGMENTATION</a:t>
            </a:r>
            <a:endParaRPr lang="en-US" sz="4770">
              <a:solidFill>
                <a:srgbClr val="FFFFFF"/>
              </a:solidFill>
              <a:latin typeface="Anton"/>
              <a:ea typeface="Anton"/>
              <a:cs typeface="Anton"/>
              <a:sym typeface="Anton"/>
            </a:endParaRPr>
          </a:p>
        </p:txBody>
      </p:sp>
      <p:sp>
        <p:nvSpPr>
          <p:cNvPr id="11" name="Freeform 11"/>
          <p:cNvSpPr/>
          <p:nvPr/>
        </p:nvSpPr>
        <p:spPr>
          <a:xfrm>
            <a:off x="6921443" y="872581"/>
            <a:ext cx="1484634" cy="1044643"/>
          </a:xfrm>
          <a:custGeom>
            <a:avLst/>
            <a:gdLst/>
            <a:ahLst/>
            <a:cxnLst/>
            <a:rect l="l" t="t" r="r" b="b"/>
            <a:pathLst>
              <a:path w="2969268" h="2089285">
                <a:moveTo>
                  <a:pt x="0" y="0"/>
                </a:moveTo>
                <a:lnTo>
                  <a:pt x="2969268" y="0"/>
                </a:lnTo>
                <a:lnTo>
                  <a:pt x="2969268" y="2089285"/>
                </a:lnTo>
                <a:lnTo>
                  <a:pt x="0" y="2089285"/>
                </a:lnTo>
                <a:lnTo>
                  <a:pt x="0" y="0"/>
                </a:lnTo>
                <a:close/>
              </a:path>
            </a:pathLst>
          </a:custGeom>
          <a:blipFill>
            <a:blip r:embed="rId2"/>
            <a:stretch>
              <a:fillRect/>
            </a:stretch>
          </a:blipFill>
        </p:spPr>
      </p:sp>
      <p:sp>
        <p:nvSpPr>
          <p:cNvPr id="12" name="TextBox 12"/>
          <p:cNvSpPr txBox="1"/>
          <p:nvPr/>
        </p:nvSpPr>
        <p:spPr>
          <a:xfrm>
            <a:off x="3445564" y="305117"/>
            <a:ext cx="4836537" cy="230832"/>
          </a:xfrm>
          <a:prstGeom prst="rect">
            <a:avLst/>
          </a:prstGeom>
        </p:spPr>
        <p:txBody>
          <a:bodyPr lIns="0" tIns="0" rIns="0" bIns="0" rtlCol="0" anchor="t">
            <a:spAutoFit/>
          </a:bodyPr>
          <a:lstStyle/>
          <a:p>
            <a:pPr>
              <a:lnSpc>
                <a:spcPts val="1800"/>
              </a:lnSpc>
            </a:pPr>
            <a:r>
              <a:rPr lang="en-US" sz="1500">
                <a:solidFill>
                  <a:srgbClr val="FFFFFF"/>
                </a:solidFill>
                <a:latin typeface="Garet"/>
                <a:ea typeface="Garet"/>
                <a:cs typeface="Garet"/>
                <a:sym typeface="Garet"/>
              </a:rPr>
              <a:t>The market segmentation that we will target is:</a:t>
            </a:r>
            <a:endParaRPr lang="en-US" sz="1500">
              <a:solidFill>
                <a:srgbClr val="FFFFFF"/>
              </a:solidFill>
              <a:latin typeface="Garet"/>
              <a:ea typeface="Garet"/>
              <a:cs typeface="Garet"/>
              <a:sym typeface="Garet"/>
            </a:endParaRPr>
          </a:p>
        </p:txBody>
      </p:sp>
      <p:sp>
        <p:nvSpPr>
          <p:cNvPr id="27" name="TextBox 26"/>
          <p:cNvSpPr txBox="1"/>
          <p:nvPr/>
        </p:nvSpPr>
        <p:spPr>
          <a:xfrm>
            <a:off x="3901336" y="2136260"/>
            <a:ext cx="4836538" cy="2862322"/>
          </a:xfrm>
          <a:prstGeom prst="rect">
            <a:avLst/>
          </a:prstGeom>
          <a:solidFill>
            <a:srgbClr val="FE9A2C"/>
          </a:solidFill>
        </p:spPr>
        <p:txBody>
          <a:bodyPr wrap="square">
            <a:spAutoFit/>
          </a:bodyPr>
          <a:lstStyle/>
          <a:p>
            <a:pPr>
              <a:buNone/>
            </a:pPr>
            <a:r>
              <a:rPr lang="en-US" b="1"/>
              <a:t>Segmentation Objective</a:t>
            </a:r>
            <a:br>
              <a:rPr lang="en-US"/>
            </a:br>
            <a:endParaRPr lang="en-US"/>
          </a:p>
          <a:p>
            <a:pPr>
              <a:buNone/>
            </a:pPr>
            <a:r>
              <a:rPr lang="en-US"/>
              <a:t>Since the content is focused on general medical awareness, it’s essential to segment the audience based on:</a:t>
            </a:r>
            <a:endParaRPr lang="en-US"/>
          </a:p>
          <a:p>
            <a:pPr>
              <a:buFont typeface="Arial" panose="020B0604020202020204" pitchFamily="34" charset="0"/>
              <a:buChar char="•"/>
            </a:pPr>
            <a:r>
              <a:rPr lang="en-US"/>
              <a:t>Who needs the information</a:t>
            </a:r>
            <a:endParaRPr lang="en-US"/>
          </a:p>
          <a:p>
            <a:pPr>
              <a:buFont typeface="Arial" panose="020B0604020202020204" pitchFamily="34" charset="0"/>
              <a:buChar char="•"/>
            </a:pPr>
            <a:r>
              <a:rPr lang="en-US"/>
              <a:t>How they use the internet</a:t>
            </a:r>
            <a:endParaRPr lang="en-US"/>
          </a:p>
          <a:p>
            <a:pPr>
              <a:buNone/>
            </a:pPr>
            <a:r>
              <a:rPr lang="en-US"/>
              <a:t>The goal is to ensure the content doesn’t just go viral, but actually educates and raises awareness.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2290;p71"/>
          <p:cNvGrpSpPr/>
          <p:nvPr/>
        </p:nvGrpSpPr>
        <p:grpSpPr>
          <a:xfrm>
            <a:off x="2149017" y="914428"/>
            <a:ext cx="5276542" cy="4680171"/>
            <a:chOff x="1773200" y="633650"/>
            <a:chExt cx="2600175" cy="2001075"/>
          </a:xfrm>
        </p:grpSpPr>
        <p:sp>
          <p:nvSpPr>
            <p:cNvPr id="5" name="Google Shape;2291;p71"/>
            <p:cNvSpPr/>
            <p:nvPr/>
          </p:nvSpPr>
          <p:spPr>
            <a:xfrm>
              <a:off x="1773200" y="633650"/>
              <a:ext cx="2600175" cy="1599875"/>
            </a:xfrm>
            <a:custGeom>
              <a:avLst/>
              <a:gdLst/>
              <a:ahLst/>
              <a:cxnLst/>
              <a:rect l="l" t="t" r="r" b="b"/>
              <a:pathLst>
                <a:path w="104007" h="63995" extrusionOk="0">
                  <a:moveTo>
                    <a:pt x="100073" y="4525"/>
                  </a:moveTo>
                  <a:lnTo>
                    <a:pt x="100073" y="59470"/>
                  </a:lnTo>
                  <a:lnTo>
                    <a:pt x="3844" y="59470"/>
                  </a:lnTo>
                  <a:lnTo>
                    <a:pt x="3844" y="4525"/>
                  </a:lnTo>
                  <a:close/>
                  <a:moveTo>
                    <a:pt x="3253" y="0"/>
                  </a:moveTo>
                  <a:cubicBezTo>
                    <a:pt x="1479" y="0"/>
                    <a:pt x="0" y="1449"/>
                    <a:pt x="0" y="3253"/>
                  </a:cubicBezTo>
                  <a:lnTo>
                    <a:pt x="0" y="60742"/>
                  </a:lnTo>
                  <a:cubicBezTo>
                    <a:pt x="0" y="62516"/>
                    <a:pt x="1420" y="63995"/>
                    <a:pt x="3253" y="63995"/>
                  </a:cubicBezTo>
                  <a:lnTo>
                    <a:pt x="100753" y="63995"/>
                  </a:lnTo>
                  <a:cubicBezTo>
                    <a:pt x="102528" y="63995"/>
                    <a:pt x="104006" y="62546"/>
                    <a:pt x="104006" y="60742"/>
                  </a:cubicBezTo>
                  <a:lnTo>
                    <a:pt x="104006" y="3253"/>
                  </a:lnTo>
                  <a:cubicBezTo>
                    <a:pt x="103977" y="1479"/>
                    <a:pt x="102528" y="0"/>
                    <a:pt x="100724" y="0"/>
                  </a:cubicBezTo>
                  <a:close/>
                </a:path>
              </a:pathLst>
            </a:custGeom>
            <a:noFill/>
            <a:ln w="28575" cap="flat" cmpd="sng">
              <a:solidFill>
                <a:schemeClr val="tx1">
                  <a:lumMod val="25000"/>
                  <a:lumOff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2292;p71"/>
            <p:cNvSpPr/>
            <p:nvPr/>
          </p:nvSpPr>
          <p:spPr>
            <a:xfrm>
              <a:off x="2580525" y="2262350"/>
              <a:ext cx="1046875" cy="372375"/>
            </a:xfrm>
            <a:custGeom>
              <a:avLst/>
              <a:gdLst/>
              <a:ahLst/>
              <a:cxnLst/>
              <a:rect l="l" t="t" r="r" b="b"/>
              <a:pathLst>
                <a:path w="41875" h="14895" extrusionOk="0">
                  <a:moveTo>
                    <a:pt x="8517" y="0"/>
                  </a:moveTo>
                  <a:lnTo>
                    <a:pt x="8517" y="7305"/>
                  </a:lnTo>
                  <a:cubicBezTo>
                    <a:pt x="8517" y="7305"/>
                    <a:pt x="8606" y="9256"/>
                    <a:pt x="6743" y="10735"/>
                  </a:cubicBezTo>
                  <a:cubicBezTo>
                    <a:pt x="4880" y="12214"/>
                    <a:pt x="2543" y="13367"/>
                    <a:pt x="2543" y="13367"/>
                  </a:cubicBezTo>
                  <a:cubicBezTo>
                    <a:pt x="2543" y="13367"/>
                    <a:pt x="0" y="14727"/>
                    <a:pt x="3726" y="14846"/>
                  </a:cubicBezTo>
                  <a:cubicBezTo>
                    <a:pt x="5826" y="14875"/>
                    <a:pt x="12391" y="14875"/>
                    <a:pt x="17211" y="14875"/>
                  </a:cubicBezTo>
                  <a:lnTo>
                    <a:pt x="24693" y="14875"/>
                  </a:lnTo>
                  <a:cubicBezTo>
                    <a:pt x="27464" y="14875"/>
                    <a:pt x="30786" y="14894"/>
                    <a:pt x="33516" y="14894"/>
                  </a:cubicBezTo>
                  <a:cubicBezTo>
                    <a:pt x="35564" y="14894"/>
                    <a:pt x="37278" y="14884"/>
                    <a:pt x="38178" y="14846"/>
                  </a:cubicBezTo>
                  <a:cubicBezTo>
                    <a:pt x="41875" y="14786"/>
                    <a:pt x="39331" y="13397"/>
                    <a:pt x="39331" y="13397"/>
                  </a:cubicBezTo>
                  <a:cubicBezTo>
                    <a:pt x="39331" y="13397"/>
                    <a:pt x="36995" y="12214"/>
                    <a:pt x="35162" y="10794"/>
                  </a:cubicBezTo>
                  <a:cubicBezTo>
                    <a:pt x="33299" y="9316"/>
                    <a:pt x="33387" y="7334"/>
                    <a:pt x="33387" y="7334"/>
                  </a:cubicBezTo>
                  <a:lnTo>
                    <a:pt x="33387" y="0"/>
                  </a:lnTo>
                  <a:close/>
                </a:path>
              </a:pathLst>
            </a:custGeom>
            <a:noFill/>
            <a:ln w="28575" cap="flat" cmpd="sng">
              <a:solidFill>
                <a:schemeClr val="tx1">
                  <a:lumMod val="25000"/>
                  <a:lumOff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 name="Content Placeholder 2"/>
          <p:cNvSpPr>
            <a:spLocks noGrp="1"/>
          </p:cNvSpPr>
          <p:nvPr>
            <p:ph type="body" idx="1"/>
          </p:nvPr>
        </p:nvSpPr>
        <p:spPr>
          <a:xfrm>
            <a:off x="2908610" y="1203109"/>
            <a:ext cx="7583400" cy="3695400"/>
          </a:xfrm>
        </p:spPr>
        <p:txBody>
          <a:bodyPr>
            <a:normAutofit/>
          </a:bodyPr>
          <a:lstStyle/>
          <a:p>
            <a:pPr>
              <a:buClr>
                <a:schemeClr val="accent2"/>
              </a:buClr>
              <a:buSzPct val="100000"/>
              <a:buFont typeface="Arial" panose="020B0604020202020204" pitchFamily="34" charset="0"/>
              <a:buChar char="•"/>
            </a:pPr>
            <a:r>
              <a:rPr lang="en-GB" sz="2400">
                <a:solidFill>
                  <a:schemeClr val="tx1"/>
                </a:solidFill>
              </a:rPr>
              <a:t>Introduction</a:t>
            </a:r>
            <a:endParaRPr lang="ar-EG" sz="2400">
              <a:solidFill>
                <a:schemeClr val="tx1"/>
              </a:solidFill>
            </a:endParaRPr>
          </a:p>
          <a:p>
            <a:pPr>
              <a:buClr>
                <a:schemeClr val="accent2"/>
              </a:buClr>
              <a:buSzPct val="100000"/>
              <a:buFont typeface="Arial" panose="020B0604020202020204" pitchFamily="34" charset="0"/>
              <a:buChar char="•"/>
            </a:pPr>
            <a:r>
              <a:rPr lang="en-GB" sz="2400">
                <a:solidFill>
                  <a:schemeClr val="tx1"/>
                </a:solidFill>
              </a:rPr>
              <a:t>Objectives SMART</a:t>
            </a:r>
            <a:endParaRPr lang="en-GB" sz="2400">
              <a:solidFill>
                <a:schemeClr val="tx1"/>
              </a:solidFill>
            </a:endParaRPr>
          </a:p>
          <a:p>
            <a:pPr>
              <a:buClr>
                <a:schemeClr val="accent2"/>
              </a:buClr>
              <a:buSzPct val="100000"/>
              <a:buFont typeface="Arial" panose="020B0604020202020204" pitchFamily="34" charset="0"/>
              <a:buChar char="•"/>
            </a:pPr>
            <a:r>
              <a:rPr lang="en-GB" sz="2400">
                <a:solidFill>
                  <a:schemeClr val="tx1"/>
                </a:solidFill>
              </a:rPr>
              <a:t> SWOT analysis</a:t>
            </a:r>
            <a:endParaRPr lang="ar-EG" sz="2400">
              <a:solidFill>
                <a:schemeClr val="tx1"/>
              </a:solidFill>
            </a:endParaRPr>
          </a:p>
          <a:p>
            <a:pPr>
              <a:buClr>
                <a:schemeClr val="accent2"/>
              </a:buClr>
              <a:buSzPct val="100000"/>
              <a:buFont typeface="Arial" panose="020B0604020202020204" pitchFamily="34" charset="0"/>
              <a:buChar char="•"/>
            </a:pPr>
            <a:r>
              <a:rPr lang="en-GB" sz="2400">
                <a:solidFill>
                  <a:schemeClr val="tx1"/>
                </a:solidFill>
              </a:rPr>
              <a:t>Marketing Mix</a:t>
            </a:r>
            <a:endParaRPr lang="ar-EG" sz="2400">
              <a:solidFill>
                <a:schemeClr val="tx1"/>
              </a:solidFill>
            </a:endParaRPr>
          </a:p>
          <a:p>
            <a:pPr>
              <a:buClr>
                <a:schemeClr val="accent2"/>
              </a:buClr>
              <a:buSzPct val="100000"/>
              <a:buFont typeface="Arial" panose="020B0604020202020204" pitchFamily="34" charset="0"/>
              <a:buChar char="•"/>
            </a:pPr>
            <a:r>
              <a:rPr lang="en-GB" sz="2400">
                <a:solidFill>
                  <a:schemeClr val="tx1"/>
                </a:solidFill>
              </a:rPr>
              <a:t>Segmentation</a:t>
            </a:r>
            <a:endParaRPr lang="ar-EG" sz="2400">
              <a:solidFill>
                <a:schemeClr val="tx1"/>
              </a:solidFill>
            </a:endParaRPr>
          </a:p>
          <a:p>
            <a:pPr>
              <a:buClr>
                <a:schemeClr val="accent2"/>
              </a:buClr>
              <a:buSzPct val="100000"/>
              <a:buFont typeface="Arial" panose="020B0604020202020204" pitchFamily="34" charset="0"/>
              <a:buChar char="•"/>
            </a:pPr>
            <a:r>
              <a:rPr lang="en-GB" sz="2400">
                <a:solidFill>
                  <a:schemeClr val="tx1"/>
                </a:solidFill>
              </a:rPr>
              <a:t> Value Proposition</a:t>
            </a:r>
            <a:endParaRPr lang="ar-EG" sz="2400">
              <a:solidFill>
                <a:schemeClr val="tx1"/>
              </a:solidFill>
            </a:endParaRPr>
          </a:p>
          <a:p>
            <a:pPr>
              <a:buClr>
                <a:schemeClr val="accent2"/>
              </a:buClr>
              <a:buSzPct val="100000"/>
              <a:buFont typeface="Arial" panose="020B0604020202020204" pitchFamily="34" charset="0"/>
              <a:buChar char="•"/>
            </a:pPr>
            <a:r>
              <a:rPr lang="en-GB" sz="2400">
                <a:solidFill>
                  <a:schemeClr val="tx1"/>
                </a:solidFill>
              </a:rPr>
              <a:t>Competitive Analysis</a:t>
            </a:r>
            <a:endParaRPr lang="en-GB" sz="2400">
              <a:solidFill>
                <a:schemeClr val="tx1"/>
              </a:solidFill>
            </a:endParaRPr>
          </a:p>
        </p:txBody>
      </p:sp>
      <p:sp>
        <p:nvSpPr>
          <p:cNvPr id="2" name="Title 1"/>
          <p:cNvSpPr>
            <a:spLocks noGrp="1"/>
          </p:cNvSpPr>
          <p:nvPr>
            <p:ph type="title"/>
          </p:nvPr>
        </p:nvSpPr>
        <p:spPr>
          <a:xfrm>
            <a:off x="975350" y="146671"/>
            <a:ext cx="7193100" cy="572700"/>
          </a:xfrm>
          <a:ln w="28575">
            <a:solidFill>
              <a:schemeClr val="tx1"/>
            </a:solidFill>
          </a:ln>
        </p:spPr>
        <p:txBody>
          <a:bodyPr/>
          <a:lstStyle/>
          <a:p>
            <a:pPr algn="ctr"/>
            <a:r>
              <a:rPr sz="4000" b="1"/>
              <a:t>Table of Content </a:t>
            </a:r>
            <a:endParaRPr lang="en-GB" sz="4000" b="1"/>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7769" y="663535"/>
            <a:ext cx="8108461" cy="369332"/>
          </a:xfrm>
          <a:prstGeom prst="rect">
            <a:avLst/>
          </a:prstGeom>
          <a:noFill/>
        </p:spPr>
        <p:txBody>
          <a:bodyPr wrap="square">
            <a:spAutoFit/>
          </a:bodyPr>
          <a:lstStyle/>
          <a:p>
            <a:pPr>
              <a:buNone/>
            </a:pPr>
            <a:r>
              <a:rPr lang="en-US" b="1"/>
              <a:t>.</a:t>
            </a:r>
            <a:endParaRPr lang="en-US" sz="1400"/>
          </a:p>
        </p:txBody>
      </p:sp>
      <p:sp>
        <p:nvSpPr>
          <p:cNvPr id="3" name="TextBox 2"/>
          <p:cNvSpPr txBox="1"/>
          <p:nvPr/>
        </p:nvSpPr>
        <p:spPr>
          <a:xfrm>
            <a:off x="792274" y="363453"/>
            <a:ext cx="7096380" cy="4416594"/>
          </a:xfrm>
          <a:prstGeom prst="rect">
            <a:avLst/>
          </a:prstGeom>
          <a:solidFill>
            <a:srgbClr val="FF9B2F"/>
          </a:solidFill>
        </p:spPr>
        <p:txBody>
          <a:bodyPr wrap="square">
            <a:spAutoFit/>
          </a:bodyPr>
          <a:lstStyle/>
          <a:p>
            <a:pPr>
              <a:buNone/>
            </a:pPr>
            <a:r>
              <a:rPr lang="en-US" b="1"/>
              <a:t>Demographic Segmentation</a:t>
            </a:r>
            <a:endParaRPr lang="en-US" b="1"/>
          </a:p>
          <a:p>
            <a:pPr>
              <a:buFont typeface="Arial" panose="020B0604020202020204" pitchFamily="34" charset="0"/>
              <a:buChar char="•"/>
            </a:pPr>
            <a:r>
              <a:rPr lang="en-US"/>
              <a:t>Age Group:</a:t>
            </a:r>
            <a:endParaRPr lang="en-US"/>
          </a:p>
          <a:p>
            <a:pPr>
              <a:buFont typeface="Arial" panose="020B0604020202020204" pitchFamily="34" charset="0"/>
              <a:buChar char="•"/>
            </a:pPr>
            <a:r>
              <a:rPr lang="en-US"/>
              <a:t>Focus on ages 18 to 60 with customized content for:</a:t>
            </a:r>
            <a:endParaRPr lang="en-US"/>
          </a:p>
          <a:p>
            <a:pPr>
              <a:buFont typeface="Arial" panose="020B0604020202020204" pitchFamily="34" charset="0"/>
              <a:buChar char="•"/>
            </a:pPr>
            <a:r>
              <a:rPr lang="en-US"/>
              <a:t>Younger audiences (e.g., child nutrition)</a:t>
            </a:r>
            <a:endParaRPr lang="en-US"/>
          </a:p>
          <a:p>
            <a:pPr>
              <a:buFont typeface="Arial" panose="020B0604020202020204" pitchFamily="34" charset="0"/>
              <a:buChar char="•"/>
            </a:pPr>
            <a:r>
              <a:rPr lang="en-US"/>
              <a:t>Older audiences (e.g., elderly care)</a:t>
            </a:r>
            <a:endParaRPr lang="en-US"/>
          </a:p>
          <a:p>
            <a:pPr>
              <a:buFont typeface="Arial" panose="020B0604020202020204" pitchFamily="34" charset="0"/>
              <a:buChar char="•"/>
            </a:pPr>
            <a:r>
              <a:rPr lang="en-US" sz="1900"/>
              <a:t>Gender</a:t>
            </a:r>
            <a:r>
              <a:rPr lang="en-US"/>
              <a:t>:</a:t>
            </a:r>
            <a:endParaRPr lang="en-US"/>
          </a:p>
          <a:p>
            <a:r>
              <a:rPr lang="en-US"/>
              <a:t>Content targets all genders, with specific topics tailored for:</a:t>
            </a:r>
            <a:endParaRPr lang="en-US"/>
          </a:p>
          <a:p>
            <a:pPr>
              <a:buFont typeface="Arial" panose="020B0604020202020204" pitchFamily="34" charset="0"/>
              <a:buChar char="•"/>
            </a:pPr>
            <a:r>
              <a:rPr lang="en-US"/>
              <a:t>Women: maternal health, reproductive wellness</a:t>
            </a:r>
            <a:endParaRPr lang="en-US"/>
          </a:p>
          <a:p>
            <a:pPr>
              <a:buFont typeface="Arial" panose="020B0604020202020204" pitchFamily="34" charset="0"/>
              <a:buChar char="•"/>
            </a:pPr>
            <a:r>
              <a:rPr lang="en-US"/>
              <a:t>Men: chronic conditions like hypertension</a:t>
            </a:r>
            <a:endParaRPr lang="en-US"/>
          </a:p>
          <a:p>
            <a:pPr>
              <a:buFont typeface="Arial" panose="020B0604020202020204" pitchFamily="34" charset="0"/>
              <a:buChar char="•"/>
            </a:pPr>
            <a:r>
              <a:rPr lang="en-US"/>
              <a:t>Education Level:</a:t>
            </a:r>
            <a:endParaRPr lang="en-US"/>
          </a:p>
          <a:p>
            <a:r>
              <a:rPr lang="en-US" sz="1600"/>
              <a:t>Focus on an educated audience or those interested in self-learning</a:t>
            </a:r>
            <a:endParaRPr lang="en-US" sz="1600"/>
          </a:p>
          <a:p>
            <a:r>
              <a:rPr lang="en-US" sz="1600"/>
              <a:t>Students, graduates, professionals</a:t>
            </a:r>
            <a:endParaRPr lang="en-US" sz="1600"/>
          </a:p>
          <a:p>
            <a:pPr>
              <a:buFont typeface="Arial" panose="020B0604020202020204" pitchFamily="34" charset="0"/>
              <a:buChar char="•"/>
            </a:pPr>
            <a:r>
              <a:rPr lang="en-US" sz="1600"/>
              <a:t> Occupations</a:t>
            </a:r>
            <a:r>
              <a:rPr lang="en-US"/>
              <a:t>:</a:t>
            </a:r>
            <a:endParaRPr lang="en-US"/>
          </a:p>
          <a:p>
            <a:r>
              <a:rPr lang="en-US" sz="1500"/>
              <a:t>Students,Employees,Freelancers,Mothers ,People working from home</a:t>
            </a:r>
            <a:br>
              <a:rPr lang="en-US"/>
            </a:br>
            <a:endParaRPr lang="en-US"/>
          </a:p>
          <a:p>
            <a:pPr>
              <a:buNone/>
            </a:pPr>
            <a:r>
              <a:rPr lang="en-US"/>
              <a:t>All of them need reliable and simplified medical information.</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556255" y="3282548"/>
            <a:ext cx="3037676" cy="2918054"/>
            <a:chOff x="0" y="0"/>
            <a:chExt cx="1107255" cy="1063652"/>
          </a:xfrm>
        </p:grpSpPr>
        <p:sp>
          <p:nvSpPr>
            <p:cNvPr id="6" name="Freeform 6"/>
            <p:cNvSpPr/>
            <p:nvPr/>
          </p:nvSpPr>
          <p:spPr>
            <a:xfrm>
              <a:off x="0" y="0"/>
              <a:ext cx="1107255" cy="1063652"/>
            </a:xfrm>
            <a:custGeom>
              <a:avLst/>
              <a:gdLst/>
              <a:ahLst/>
              <a:cxnLst/>
              <a:rect l="l" t="t" r="r" b="b"/>
              <a:pathLst>
                <a:path w="1107255" h="1063652">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p:spPr>
        </p:sp>
        <p:sp>
          <p:nvSpPr>
            <p:cNvPr id="7" name="TextBox 7"/>
            <p:cNvSpPr txBox="1"/>
            <p:nvPr/>
          </p:nvSpPr>
          <p:spPr>
            <a:xfrm>
              <a:off x="103805" y="71142"/>
              <a:ext cx="899645" cy="892792"/>
            </a:xfrm>
            <a:prstGeom prst="rect">
              <a:avLst/>
            </a:prstGeom>
          </p:spPr>
          <p:txBody>
            <a:bodyPr lIns="25400" tIns="25400" rIns="25400" bIns="25400" rtlCol="0" anchor="ctr"/>
            <a:lstStyle/>
            <a:p>
              <a:pPr algn="ctr">
                <a:lnSpc>
                  <a:spcPts val="1330"/>
                </a:lnSpc>
              </a:pPr>
              <a:endParaRPr sz="900"/>
            </a:p>
          </p:txBody>
        </p:sp>
      </p:grpSp>
      <p:grpSp>
        <p:nvGrpSpPr>
          <p:cNvPr id="8" name="Group 8"/>
          <p:cNvGrpSpPr/>
          <p:nvPr/>
        </p:nvGrpSpPr>
        <p:grpSpPr>
          <a:xfrm>
            <a:off x="7140802" y="-182535"/>
            <a:ext cx="1786695" cy="1716336"/>
            <a:chOff x="0" y="0"/>
            <a:chExt cx="1107255" cy="1063652"/>
          </a:xfrm>
        </p:grpSpPr>
        <p:sp>
          <p:nvSpPr>
            <p:cNvPr id="9" name="Freeform 9"/>
            <p:cNvSpPr/>
            <p:nvPr/>
          </p:nvSpPr>
          <p:spPr>
            <a:xfrm>
              <a:off x="0" y="0"/>
              <a:ext cx="1107255" cy="1063652"/>
            </a:xfrm>
            <a:custGeom>
              <a:avLst/>
              <a:gdLst/>
              <a:ahLst/>
              <a:cxnLst/>
              <a:rect l="l" t="t" r="r" b="b"/>
              <a:pathLst>
                <a:path w="1107255" h="1063652">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p:spPr>
        </p:sp>
        <p:sp>
          <p:nvSpPr>
            <p:cNvPr id="10" name="TextBox 10"/>
            <p:cNvSpPr txBox="1"/>
            <p:nvPr/>
          </p:nvSpPr>
          <p:spPr>
            <a:xfrm>
              <a:off x="103805" y="71142"/>
              <a:ext cx="899645" cy="892792"/>
            </a:xfrm>
            <a:prstGeom prst="rect">
              <a:avLst/>
            </a:prstGeom>
          </p:spPr>
          <p:txBody>
            <a:bodyPr lIns="25400" tIns="25400" rIns="25400" bIns="25400" rtlCol="0" anchor="ctr"/>
            <a:lstStyle/>
            <a:p>
              <a:pPr algn="ctr">
                <a:lnSpc>
                  <a:spcPts val="1330"/>
                </a:lnSpc>
              </a:pPr>
              <a:endParaRPr sz="900"/>
            </a:p>
          </p:txBody>
        </p:sp>
      </p:grpSp>
      <p:sp>
        <p:nvSpPr>
          <p:cNvPr id="18" name="TextBox 17"/>
          <p:cNvSpPr txBox="1"/>
          <p:nvPr/>
        </p:nvSpPr>
        <p:spPr>
          <a:xfrm>
            <a:off x="1305925" y="401925"/>
            <a:ext cx="6201222" cy="4339650"/>
          </a:xfrm>
          <a:prstGeom prst="rect">
            <a:avLst/>
          </a:prstGeom>
          <a:solidFill>
            <a:srgbClr val="FF9B2F"/>
          </a:solidFill>
        </p:spPr>
        <p:txBody>
          <a:bodyPr wrap="square">
            <a:spAutoFit/>
          </a:bodyPr>
          <a:lstStyle/>
          <a:p>
            <a:pPr>
              <a:buNone/>
            </a:pPr>
            <a:r>
              <a:rPr lang="en-US" sz="2300" b="1"/>
              <a:t>Geographic Segmentation</a:t>
            </a:r>
            <a:endParaRPr lang="en-US" sz="2300" b="1"/>
          </a:p>
          <a:p>
            <a:pPr>
              <a:buFont typeface="Arial" panose="020B0604020202020204" pitchFamily="34" charset="0"/>
              <a:buChar char="•"/>
            </a:pPr>
            <a:r>
              <a:rPr lang="en-US" sz="2300"/>
              <a:t>Location:</a:t>
            </a:r>
            <a:endParaRPr lang="en-US" sz="2300"/>
          </a:p>
          <a:p>
            <a:pPr>
              <a:buFont typeface="Arial" panose="020B0604020202020204" pitchFamily="34" charset="0"/>
              <a:buChar char="•"/>
            </a:pPr>
            <a:r>
              <a:rPr lang="en-US" sz="2300"/>
              <a:t>The content is mainly targeted at people in Egypt, using simple, clear Arabic that is easy to understand across different dialects.</a:t>
            </a:r>
            <a:endParaRPr lang="en-US" sz="2300"/>
          </a:p>
          <a:p>
            <a:pPr>
              <a:buFont typeface="Arial" panose="020B0604020202020204" pitchFamily="34" charset="0"/>
              <a:buChar char="•"/>
            </a:pPr>
            <a:r>
              <a:rPr lang="en-US" sz="2300"/>
              <a:t>Usage Patterns:</a:t>
            </a:r>
            <a:endParaRPr lang="en-US" sz="2300"/>
          </a:p>
          <a:p>
            <a:pPr>
              <a:buFont typeface="Arial" panose="020B0604020202020204" pitchFamily="34" charset="0"/>
              <a:buChar char="•"/>
            </a:pPr>
            <a:r>
              <a:rPr lang="en-US" sz="2300"/>
              <a:t>Most users access content via mobile devices, especially from major cities like Cairo and Alexandria. So, all content should be mobile-friendly in format and design.</a:t>
            </a:r>
            <a:endParaRPr lang="en-US" sz="23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1690808" y="184558"/>
            <a:ext cx="5272053" cy="576497"/>
          </a:xfrm>
        </p:spPr>
        <p:txBody>
          <a:bodyPr/>
          <a:lstStyle/>
          <a:p>
            <a:r>
              <a:rPr lang="en-US"/>
              <a:t>Classification the segment</a:t>
            </a:r>
            <a:endParaRPr lang="en-US"/>
          </a:p>
        </p:txBody>
      </p:sp>
      <p:graphicFrame>
        <p:nvGraphicFramePr>
          <p:cNvPr id="6" name="Table 5"/>
          <p:cNvGraphicFramePr/>
          <p:nvPr/>
        </p:nvGraphicFramePr>
        <p:xfrm>
          <a:off x="0" y="1170192"/>
          <a:ext cx="6096000" cy="1005840"/>
        </p:xfrm>
        <a:graphic>
          <a:graphicData uri="http://schemas.openxmlformats.org/drawingml/2006/table">
            <a:tbl>
              <a:tblPr/>
              <a:tblGrid>
                <a:gridCol w="2032000"/>
                <a:gridCol w="2032000"/>
                <a:gridCol w="2032000"/>
              </a:tblGrid>
              <a:tr h="0">
                <a:tc>
                  <a:txBody>
                    <a:bodyPr/>
                    <a:lstStyle/>
                    <a:p>
                      <a:pPr>
                        <a:buNone/>
                      </a:pPr>
                      <a:r>
                        <a:rPr lang="en-US"/>
                        <a:t>Market Segmentation</a:t>
                      </a:r>
                      <a:endParaRPr lang="en-US"/>
                    </a:p>
                  </a:txBody>
                  <a:tcPr anchor="ctr"/>
                </a:tc>
                <a:tc>
                  <a:txBody>
                    <a:bodyPr/>
                    <a:lstStyle/>
                    <a:p>
                      <a:pPr>
                        <a:buNone/>
                      </a:pPr>
                      <a:r>
                        <a:rPr lang="en-US"/>
                        <a:t>Distribution Channel</a:t>
                      </a:r>
                      <a:endParaRPr lang="en-US"/>
                    </a:p>
                  </a:txBody>
                  <a:tcPr anchor="ctr"/>
                </a:tc>
                <a:tc>
                  <a:txBody>
                    <a:bodyPr/>
                    <a:lstStyle/>
                    <a:p>
                      <a:pPr>
                        <a:buNone/>
                      </a:pPr>
                      <a:r>
                        <a:rPr lang="en-US"/>
                        <a:t>Product Preference</a:t>
                      </a:r>
                      <a:endParaRPr lang="en-US"/>
                    </a:p>
                  </a:txBody>
                  <a:tcPr anchor="ctr"/>
                </a:tc>
              </a:tr>
              <a:tr h="0">
                <a:tc>
                  <a:txBody>
                    <a:bodyPr/>
                    <a:lstStyle/>
                    <a:p>
                      <a:pPr>
                        <a:buNone/>
                      </a:pPr>
                      <a:r>
                        <a:rPr lang="en-US"/>
                        <a:t>Young adults (students, early professionals)</a:t>
                      </a:r>
                      <a:endParaRPr lang="en-US"/>
                    </a:p>
                  </a:txBody>
                  <a:tcPr anchor="ctr"/>
                </a:tc>
                <a:tc>
                  <a:txBody>
                    <a:bodyPr/>
                    <a:lstStyle/>
                    <a:p>
                      <a:pPr>
                        <a:buNone/>
                      </a:pPr>
                      <a:r>
                        <a:rPr lang="en-US"/>
                        <a:t>Mobile-friendly platforms: Instagram, TikTok, Facebook</a:t>
                      </a:r>
                      <a:endParaRPr lang="en-US"/>
                    </a:p>
                  </a:txBody>
                  <a:tcPr anchor="ctr"/>
                </a:tc>
                <a:tc>
                  <a:txBody>
                    <a:bodyPr/>
                    <a:lstStyle/>
                    <a:p>
                      <a:pPr>
                        <a:buNone/>
                      </a:pPr>
                      <a:r>
                        <a:rPr lang="en-US"/>
                        <a:t>Mental health, quick health tips, short videos</a:t>
                      </a:r>
                      <a:endParaRPr lang="en-US"/>
                    </a:p>
                  </a:txBody>
                  <a:tcPr anchor="ctr"/>
                </a:tc>
              </a:tr>
            </a:tbl>
          </a:graphicData>
        </a:graphic>
      </p:graphicFrame>
      <p:sp>
        <p:nvSpPr>
          <p:cNvPr id="7" name="TextBox 6"/>
          <p:cNvSpPr txBox="1"/>
          <p:nvPr/>
        </p:nvSpPr>
        <p:spPr>
          <a:xfrm>
            <a:off x="0" y="761055"/>
            <a:ext cx="10660672" cy="369332"/>
          </a:xfrm>
          <a:prstGeom prst="rect">
            <a:avLst/>
          </a:prstGeom>
          <a:noFill/>
        </p:spPr>
        <p:txBody>
          <a:bodyPr wrap="square">
            <a:spAutoFit/>
          </a:bodyPr>
          <a:lstStyle/>
          <a:p>
            <a:pPr>
              <a:buNone/>
            </a:pPr>
            <a:r>
              <a:rPr lang="en-US" b="1"/>
              <a:t>Class A – Age 18–33</a:t>
            </a:r>
            <a:endParaRPr lang="en-US" b="1"/>
          </a:p>
        </p:txBody>
      </p:sp>
      <p:graphicFrame>
        <p:nvGraphicFramePr>
          <p:cNvPr id="8" name="Table 7"/>
          <p:cNvGraphicFramePr/>
          <p:nvPr/>
        </p:nvGraphicFramePr>
        <p:xfrm>
          <a:off x="0" y="2929917"/>
          <a:ext cx="6096000" cy="1005840"/>
        </p:xfrm>
        <a:graphic>
          <a:graphicData uri="http://schemas.openxmlformats.org/drawingml/2006/table">
            <a:tbl>
              <a:tblPr/>
              <a:tblGrid>
                <a:gridCol w="2032000"/>
                <a:gridCol w="2032000"/>
                <a:gridCol w="2032000"/>
              </a:tblGrid>
              <a:tr h="0">
                <a:tc>
                  <a:txBody>
                    <a:bodyPr/>
                    <a:lstStyle/>
                    <a:p>
                      <a:pPr>
                        <a:buNone/>
                      </a:pPr>
                      <a:r>
                        <a:rPr lang="en-US"/>
                        <a:t>Market Segmentation</a:t>
                      </a:r>
                      <a:endParaRPr lang="en-US"/>
                    </a:p>
                  </a:txBody>
                  <a:tcPr anchor="ctr"/>
                </a:tc>
                <a:tc>
                  <a:txBody>
                    <a:bodyPr/>
                    <a:lstStyle/>
                    <a:p>
                      <a:pPr>
                        <a:buNone/>
                      </a:pPr>
                      <a:r>
                        <a:rPr lang="en-US"/>
                        <a:t>Distribution Channel</a:t>
                      </a:r>
                      <a:endParaRPr lang="en-US"/>
                    </a:p>
                  </a:txBody>
                  <a:tcPr anchor="ctr"/>
                </a:tc>
                <a:tc>
                  <a:txBody>
                    <a:bodyPr/>
                    <a:lstStyle/>
                    <a:p>
                      <a:pPr>
                        <a:buNone/>
                      </a:pPr>
                      <a:r>
                        <a:rPr lang="en-US"/>
                        <a:t>Product Preference</a:t>
                      </a:r>
                      <a:endParaRPr lang="en-US"/>
                    </a:p>
                  </a:txBody>
                  <a:tcPr anchor="ctr"/>
                </a:tc>
              </a:tr>
              <a:tr h="0">
                <a:tc>
                  <a:txBody>
                    <a:bodyPr/>
                    <a:lstStyle/>
                    <a:p>
                      <a:pPr>
                        <a:buNone/>
                      </a:pPr>
                      <a:r>
                        <a:rPr lang="en-US"/>
                        <a:t>Adults with families or stable careers</a:t>
                      </a:r>
                      <a:endParaRPr lang="en-US"/>
                    </a:p>
                  </a:txBody>
                  <a:tcPr anchor="ctr"/>
                </a:tc>
                <a:tc>
                  <a:txBody>
                    <a:bodyPr/>
                    <a:lstStyle/>
                    <a:p>
                      <a:pPr>
                        <a:buNone/>
                      </a:pPr>
                      <a:r>
                        <a:rPr lang="en-US"/>
                        <a:t>Facebook, YouTube, health blogs, WhatsApp groups</a:t>
                      </a:r>
                      <a:endParaRPr lang="en-US"/>
                    </a:p>
                  </a:txBody>
                  <a:tcPr anchor="ctr"/>
                </a:tc>
                <a:tc>
                  <a:txBody>
                    <a:bodyPr/>
                    <a:lstStyle/>
                    <a:p>
                      <a:pPr>
                        <a:buNone/>
                      </a:pPr>
                      <a:r>
                        <a:rPr lang="en-US"/>
                        <a:t>Family health, parenting, chronic illness awareness</a:t>
                      </a:r>
                      <a:endParaRPr lang="en-US"/>
                    </a:p>
                  </a:txBody>
                  <a:tcPr anchor="ctr"/>
                </a:tc>
              </a:tr>
            </a:tbl>
          </a:graphicData>
        </a:graphic>
      </p:graphicFrame>
      <p:sp>
        <p:nvSpPr>
          <p:cNvPr id="9" name="TextBox 8"/>
          <p:cNvSpPr txBox="1"/>
          <p:nvPr/>
        </p:nvSpPr>
        <p:spPr>
          <a:xfrm>
            <a:off x="0" y="2560585"/>
            <a:ext cx="10660672" cy="369332"/>
          </a:xfrm>
          <a:prstGeom prst="rect">
            <a:avLst/>
          </a:prstGeom>
          <a:noFill/>
        </p:spPr>
        <p:txBody>
          <a:bodyPr wrap="square">
            <a:spAutoFit/>
          </a:bodyPr>
          <a:lstStyle/>
          <a:p>
            <a:pPr>
              <a:buNone/>
            </a:pPr>
            <a:r>
              <a:rPr lang="en-US" b="1"/>
              <a:t>Class B – Age 34– 60</a:t>
            </a:r>
            <a:endParaRPr lang="en-US"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398189" y="2728418"/>
            <a:ext cx="3037676" cy="2918054"/>
            <a:chOff x="0" y="0"/>
            <a:chExt cx="1107255" cy="1063652"/>
          </a:xfrm>
        </p:grpSpPr>
        <p:sp>
          <p:nvSpPr>
            <p:cNvPr id="6" name="Freeform 6"/>
            <p:cNvSpPr/>
            <p:nvPr/>
          </p:nvSpPr>
          <p:spPr>
            <a:xfrm>
              <a:off x="0" y="0"/>
              <a:ext cx="1107255" cy="1063652"/>
            </a:xfrm>
            <a:custGeom>
              <a:avLst/>
              <a:gdLst/>
              <a:ahLst/>
              <a:cxnLst/>
              <a:rect l="l" t="t" r="r" b="b"/>
              <a:pathLst>
                <a:path w="1107255" h="1063652">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p:spPr>
        </p:sp>
        <p:sp>
          <p:nvSpPr>
            <p:cNvPr id="7" name="TextBox 7"/>
            <p:cNvSpPr txBox="1"/>
            <p:nvPr/>
          </p:nvSpPr>
          <p:spPr>
            <a:xfrm>
              <a:off x="103805" y="71142"/>
              <a:ext cx="899645" cy="892792"/>
            </a:xfrm>
            <a:prstGeom prst="rect">
              <a:avLst/>
            </a:prstGeom>
          </p:spPr>
          <p:txBody>
            <a:bodyPr lIns="25400" tIns="25400" rIns="25400" bIns="25400" rtlCol="0" anchor="ctr"/>
            <a:lstStyle/>
            <a:p>
              <a:pPr algn="ctr">
                <a:lnSpc>
                  <a:spcPts val="1330"/>
                </a:lnSpc>
              </a:pPr>
              <a:endParaRPr sz="900"/>
            </a:p>
          </p:txBody>
        </p:sp>
      </p:grpSp>
      <p:grpSp>
        <p:nvGrpSpPr>
          <p:cNvPr id="8" name="Group 8"/>
          <p:cNvGrpSpPr/>
          <p:nvPr/>
        </p:nvGrpSpPr>
        <p:grpSpPr>
          <a:xfrm>
            <a:off x="7507148" y="-548881"/>
            <a:ext cx="1786695" cy="1716336"/>
            <a:chOff x="0" y="0"/>
            <a:chExt cx="1107255" cy="1063652"/>
          </a:xfrm>
        </p:grpSpPr>
        <p:sp>
          <p:nvSpPr>
            <p:cNvPr id="9" name="Freeform 9"/>
            <p:cNvSpPr/>
            <p:nvPr/>
          </p:nvSpPr>
          <p:spPr>
            <a:xfrm>
              <a:off x="0" y="0"/>
              <a:ext cx="1107255" cy="1063652"/>
            </a:xfrm>
            <a:custGeom>
              <a:avLst/>
              <a:gdLst/>
              <a:ahLst/>
              <a:cxnLst/>
              <a:rect l="l" t="t" r="r" b="b"/>
              <a:pathLst>
                <a:path w="1107255" h="1063652">
                  <a:moveTo>
                    <a:pt x="553628" y="0"/>
                  </a:moveTo>
                  <a:cubicBezTo>
                    <a:pt x="247868" y="0"/>
                    <a:pt x="0" y="238107"/>
                    <a:pt x="0" y="531826"/>
                  </a:cubicBezTo>
                  <a:cubicBezTo>
                    <a:pt x="0" y="825545"/>
                    <a:pt x="247868" y="1063652"/>
                    <a:pt x="553628" y="1063652"/>
                  </a:cubicBezTo>
                  <a:cubicBezTo>
                    <a:pt x="859388" y="1063652"/>
                    <a:pt x="1107255" y="825545"/>
                    <a:pt x="1107255" y="531826"/>
                  </a:cubicBezTo>
                  <a:cubicBezTo>
                    <a:pt x="1107255" y="238107"/>
                    <a:pt x="859388" y="0"/>
                    <a:pt x="553628" y="0"/>
                  </a:cubicBezTo>
                  <a:close/>
                </a:path>
              </a:pathLst>
            </a:custGeom>
            <a:solidFill>
              <a:srgbClr val="668772"/>
            </a:solidFill>
          </p:spPr>
        </p:sp>
        <p:sp>
          <p:nvSpPr>
            <p:cNvPr id="10" name="TextBox 10"/>
            <p:cNvSpPr txBox="1"/>
            <p:nvPr/>
          </p:nvSpPr>
          <p:spPr>
            <a:xfrm>
              <a:off x="103805" y="71142"/>
              <a:ext cx="899645" cy="892792"/>
            </a:xfrm>
            <a:prstGeom prst="rect">
              <a:avLst/>
            </a:prstGeom>
          </p:spPr>
          <p:txBody>
            <a:bodyPr lIns="25400" tIns="25400" rIns="25400" bIns="25400" rtlCol="0" anchor="ctr"/>
            <a:lstStyle/>
            <a:p>
              <a:pPr algn="ctr">
                <a:lnSpc>
                  <a:spcPts val="1330"/>
                </a:lnSpc>
              </a:pPr>
              <a:endParaRPr sz="900"/>
            </a:p>
          </p:txBody>
        </p:sp>
      </p:grpSp>
      <p:sp>
        <p:nvSpPr>
          <p:cNvPr id="3" name="TextBox 2"/>
          <p:cNvSpPr txBox="1"/>
          <p:nvPr/>
        </p:nvSpPr>
        <p:spPr>
          <a:xfrm>
            <a:off x="517769" y="663535"/>
            <a:ext cx="8108461" cy="3816429"/>
          </a:xfrm>
          <a:prstGeom prst="rect">
            <a:avLst/>
          </a:prstGeom>
          <a:noFill/>
        </p:spPr>
        <p:txBody>
          <a:bodyPr wrap="square">
            <a:spAutoFit/>
          </a:bodyPr>
          <a:lstStyle/>
          <a:p>
            <a:pPr>
              <a:buNone/>
            </a:pPr>
            <a:r>
              <a:rPr lang="en-US" b="1"/>
              <a:t>.Behavioral Segmentation</a:t>
            </a:r>
            <a:endParaRPr lang="en-US" b="1"/>
          </a:p>
          <a:p>
            <a:r>
              <a:rPr lang="en-US" sz="1500"/>
              <a:t>Why they search:</a:t>
            </a:r>
            <a:endParaRPr lang="en-US" sz="1500"/>
          </a:p>
          <a:p>
            <a:r>
              <a:rPr lang="en-US" sz="1500"/>
              <a:t>To check symptoms, understand illnesses, or get reassurance about medications.</a:t>
            </a:r>
            <a:endParaRPr lang="en-US" sz="1500"/>
          </a:p>
          <a:p>
            <a:r>
              <a:rPr lang="en-US" sz="1500"/>
              <a:t>How they engage:</a:t>
            </a:r>
            <a:endParaRPr lang="en-US" sz="1500"/>
          </a:p>
          <a:p>
            <a:r>
              <a:rPr lang="en-US" sz="1500"/>
              <a:t>Prefer short, clear posts, videos, and infographics.</a:t>
            </a:r>
            <a:endParaRPr lang="en-US" sz="1500"/>
          </a:p>
          <a:p>
            <a:r>
              <a:rPr lang="en-US" sz="1500"/>
              <a:t>Share content that includes strong advice or health warnings.</a:t>
            </a:r>
            <a:endParaRPr lang="en-US" sz="1500"/>
          </a:p>
          <a:p>
            <a:r>
              <a:rPr lang="en-US" sz="1500"/>
              <a:t>What they want:</a:t>
            </a:r>
            <a:endParaRPr lang="en-US" sz="1500"/>
          </a:p>
          <a:p>
            <a:r>
              <a:rPr lang="en-US" sz="1500"/>
              <a:t>Disease prevention, self-awareness, managing daily symptoms, and peace of mi</a:t>
            </a:r>
            <a:r>
              <a:rPr lang="en-US"/>
              <a:t>nd.</a:t>
            </a:r>
            <a:endParaRPr lang="en-US"/>
          </a:p>
          <a:p>
            <a:r>
              <a:rPr lang="en-US" b="1"/>
              <a:t>.Psychographic Segmentation </a:t>
            </a:r>
            <a:endParaRPr lang="en-US" b="1"/>
          </a:p>
          <a:p>
            <a:r>
              <a:rPr lang="en-US"/>
              <a:t>Key Interests:</a:t>
            </a:r>
            <a:endParaRPr lang="en-US"/>
          </a:p>
          <a:p>
            <a:r>
              <a:rPr lang="en-US" sz="1500"/>
              <a:t>Disease prevention, nutrition, mental health, chronic conditions, first aid, family health, safe medication use, and daily health tips.</a:t>
            </a:r>
            <a:endParaRPr lang="en-US" sz="1500"/>
          </a:p>
          <a:p>
            <a:pPr>
              <a:buFont typeface="Arial" panose="020B0604020202020204" pitchFamily="34" charset="0"/>
              <a:buChar char="•"/>
            </a:pPr>
            <a:r>
              <a:rPr lang="en-US" b="1"/>
              <a:t>Lifestyle</a:t>
            </a:r>
            <a:r>
              <a:rPr lang="en-US"/>
              <a:t>:</a:t>
            </a:r>
            <a:endParaRPr lang="en-US"/>
          </a:p>
          <a:p>
            <a:r>
              <a:rPr lang="en-US" sz="1400"/>
              <a:t>Health-conscious, curious, and proactive individuals who want to learn, stay informed, and make smart health decisions for themselves and their families.</a:t>
            </a:r>
            <a:endParaRPr 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body" idx="1"/>
          </p:nvPr>
        </p:nvSpPr>
        <p:spPr/>
        <p:txBody>
          <a:bodyPr/>
          <a:lstStyle/>
          <a:p>
            <a:r>
              <a:rPr lang="ar-EG">
                <a:solidFill>
                  <a:srgbClr val="FF0000"/>
                </a:solidFill>
                <a:latin typeface="الOpen Sans"/>
                <a:ea typeface="Open Sans" panose="020B0606030504020204" charset="0"/>
                <a:cs typeface="Open Sans" panose="020B0606030504020204" charset="0"/>
              </a:rPr>
              <a:t>البوصلة  الطبية </a:t>
            </a:r>
            <a:endParaRPr lang="en-GB">
              <a:solidFill>
                <a:srgbClr val="FF0000"/>
              </a:solidFill>
              <a:latin typeface="الOpen Sans"/>
              <a:ea typeface="Open Sans" panose="020B0606030504020204" charset="0"/>
              <a:cs typeface="Open Sans" panose="020B0606030504020204" charset="0"/>
            </a:endParaRPr>
          </a:p>
          <a:p>
            <a:r>
              <a:rPr lang="en-GB"/>
              <a:t>Content Strategy</a:t>
            </a:r>
            <a:endParaRPr lang="en-GB"/>
          </a:p>
          <a:p>
            <a:endParaRPr lang="en-GB"/>
          </a:p>
        </p:txBody>
      </p:sp>
      <p:sp>
        <p:nvSpPr>
          <p:cNvPr id="4" name="Title 3"/>
          <p:cNvSpPr>
            <a:spLocks noGrp="1"/>
          </p:cNvSpPr>
          <p:nvPr>
            <p:ph type="title"/>
          </p:nvPr>
        </p:nvSpPr>
        <p:spPr>
          <a:ln w="28575">
            <a:noFill/>
          </a:ln>
        </p:spPr>
        <p:txBody>
          <a:bodyPr>
            <a:normAutofit fontScale="90000"/>
          </a:bodyPr>
          <a:lstStyle/>
          <a:p>
            <a:pPr rtl="1">
              <a:lnSpc>
                <a:spcPts val="4760"/>
              </a:lnSpc>
            </a:pPr>
            <a:r>
              <a:rPr lang="en-US">
                <a:solidFill>
                  <a:srgbClr val="FF0000"/>
                </a:solidFill>
                <a:latin typeface="Open Sans" panose="020B0606030504020204"/>
                <a:ea typeface="Open Sans" panose="020B0606030504020204"/>
                <a:cs typeface="Open Sans" panose="020B0606030504020204"/>
                <a:sym typeface="Open Sans" panose="020B0606030504020204"/>
              </a:rPr>
              <a:t>Medical compass</a:t>
            </a:r>
            <a:endParaRPr lang="en-US">
              <a:solidFill>
                <a:srgbClr val="FF0000"/>
              </a:solidFill>
              <a:latin typeface="Open Sans" panose="020B0606030504020204"/>
              <a:ea typeface="Open Sans" panose="020B0606030504020204"/>
              <a:cs typeface="Open Sans" panose="020B0606030504020204"/>
              <a:sym typeface="Open Sans" panose="020B0606030504020204"/>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211721" cy="5143500"/>
          </a:xfrm>
          <a:prstGeom prst="rect">
            <a:avLst/>
          </a:prstGeom>
        </p:spPr>
      </p:pic>
      <p:sp>
        <p:nvSpPr>
          <p:cNvPr id="2" name="Rectangle 1"/>
          <p:cNvSpPr/>
          <p:nvPr/>
        </p:nvSpPr>
        <p:spPr>
          <a:xfrm>
            <a:off x="2986927" y="354169"/>
            <a:ext cx="5181523" cy="707886"/>
          </a:xfrm>
          <a:prstGeom prst="rect">
            <a:avLst/>
          </a:prstGeom>
          <a:noFill/>
        </p:spPr>
        <p:txBody>
          <a:bodyPr wrap="square" lIns="91440" tIns="45720" rIns="91440" bIns="45720">
            <a:spAutoFit/>
          </a:bodyPr>
          <a:lstStyle/>
          <a:p>
            <a:pPr>
              <a:buClr>
                <a:schemeClr val="accent2"/>
              </a:buClr>
              <a:buSzPct val="100000"/>
            </a:pPr>
            <a:r>
              <a:rPr lang="en-GB" sz="4000" b="1">
                <a:solidFill>
                  <a:srgbClr val="FF0000"/>
                </a:solidFill>
              </a:rPr>
              <a:t>Value Proposition</a:t>
            </a:r>
            <a:endParaRPr lang="ar-EG" sz="4000" b="1">
              <a:solidFill>
                <a:srgbClr val="FF0000"/>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378741" y="635573"/>
            <a:ext cx="3923103" cy="3946250"/>
            <a:chOff x="0" y="-76200"/>
            <a:chExt cx="2066490" cy="2078683"/>
          </a:xfrm>
        </p:grpSpPr>
        <p:sp>
          <p:nvSpPr>
            <p:cNvPr id="6" name="Freeform 6"/>
            <p:cNvSpPr/>
            <p:nvPr/>
          </p:nvSpPr>
          <p:spPr>
            <a:xfrm>
              <a:off x="0" y="0"/>
              <a:ext cx="2066490" cy="2002483"/>
            </a:xfrm>
            <a:custGeom>
              <a:avLst/>
              <a:gdLst/>
              <a:ahLst/>
              <a:cxnLst/>
              <a:rect l="l" t="t" r="r" b="b"/>
              <a:pathLst>
                <a:path w="2066490" h="2002483">
                  <a:moveTo>
                    <a:pt x="0" y="0"/>
                  </a:moveTo>
                  <a:lnTo>
                    <a:pt x="2066490" y="0"/>
                  </a:lnTo>
                  <a:lnTo>
                    <a:pt x="2066490" y="2002483"/>
                  </a:lnTo>
                  <a:lnTo>
                    <a:pt x="0" y="2002483"/>
                  </a:lnTo>
                  <a:close/>
                </a:path>
              </a:pathLst>
            </a:custGeom>
            <a:solidFill>
              <a:srgbClr val="FFFFFF"/>
            </a:solidFill>
          </p:spPr>
          <p:txBody>
            <a:bodyPr/>
            <a:lstStyle/>
            <a:p>
              <a:r>
                <a:rPr lang="ar-EG">
                  <a:latin typeface="+mj-lt"/>
                </a:rPr>
                <a:t>ااابباا</a:t>
              </a:r>
              <a:endParaRPr lang="en-US">
                <a:latin typeface="+mj-lt"/>
              </a:endParaRPr>
            </a:p>
          </p:txBody>
        </p:sp>
        <p:sp>
          <p:nvSpPr>
            <p:cNvPr id="7" name="TextBox 7"/>
            <p:cNvSpPr txBox="1"/>
            <p:nvPr/>
          </p:nvSpPr>
          <p:spPr>
            <a:xfrm>
              <a:off x="0" y="-76200"/>
              <a:ext cx="2066489" cy="2078683"/>
            </a:xfrm>
            <a:prstGeom prst="rect">
              <a:avLst/>
            </a:prstGeom>
          </p:spPr>
          <p:txBody>
            <a:bodyPr lIns="25400" tIns="25400" rIns="25400" bIns="25400" rtlCol="0" anchor="ctr"/>
            <a:lstStyle/>
            <a:p>
              <a:pPr algn="ctr">
                <a:lnSpc>
                  <a:spcPts val="1630"/>
                </a:lnSpc>
              </a:pPr>
              <a:endParaRPr sz="900">
                <a:latin typeface="+mj-lt"/>
              </a:endParaRPr>
            </a:p>
          </p:txBody>
        </p:sp>
      </p:grpSp>
      <p:grpSp>
        <p:nvGrpSpPr>
          <p:cNvPr id="8" name="Group 8"/>
          <p:cNvGrpSpPr/>
          <p:nvPr/>
        </p:nvGrpSpPr>
        <p:grpSpPr>
          <a:xfrm>
            <a:off x="4812426" y="737143"/>
            <a:ext cx="3889241" cy="38892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0"/>
              <a:ext cx="660400" cy="736600"/>
            </a:xfrm>
            <a:prstGeom prst="rect">
              <a:avLst/>
            </a:prstGeom>
          </p:spPr>
          <p:txBody>
            <a:bodyPr lIns="25400" tIns="25400" rIns="25400" bIns="25400" rtlCol="0" anchor="ctr"/>
            <a:lstStyle/>
            <a:p>
              <a:pPr algn="ctr">
                <a:lnSpc>
                  <a:spcPts val="1630"/>
                </a:lnSpc>
              </a:pPr>
              <a:endParaRPr sz="900">
                <a:latin typeface="+mj-lt"/>
              </a:endParaRPr>
            </a:p>
          </p:txBody>
        </p:sp>
      </p:grpSp>
      <p:sp>
        <p:nvSpPr>
          <p:cNvPr id="11" name="Freeform 11"/>
          <p:cNvSpPr/>
          <p:nvPr/>
        </p:nvSpPr>
        <p:spPr>
          <a:xfrm rot="-5400000">
            <a:off x="-1530939" y="2614471"/>
            <a:ext cx="3819359" cy="111109"/>
          </a:xfrm>
          <a:custGeom>
            <a:avLst/>
            <a:gdLst/>
            <a:ahLst/>
            <a:cxnLst/>
            <a:rect l="l" t="t" r="r" b="b"/>
            <a:pathLst>
              <a:path w="7638717" h="222217">
                <a:moveTo>
                  <a:pt x="0" y="0"/>
                </a:moveTo>
                <a:lnTo>
                  <a:pt x="7638717" y="0"/>
                </a:lnTo>
                <a:lnTo>
                  <a:pt x="7638717" y="222217"/>
                </a:lnTo>
                <a:lnTo>
                  <a:pt x="0" y="22221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Freeform 12"/>
          <p:cNvSpPr/>
          <p:nvPr/>
        </p:nvSpPr>
        <p:spPr>
          <a:xfrm>
            <a:off x="2475342" y="2605400"/>
            <a:ext cx="1826500" cy="94656"/>
          </a:xfrm>
          <a:custGeom>
            <a:avLst/>
            <a:gdLst/>
            <a:ahLst/>
            <a:cxnLst/>
            <a:rect l="l" t="t" r="r" b="b"/>
            <a:pathLst>
              <a:path w="3653000" h="189311">
                <a:moveTo>
                  <a:pt x="0" y="0"/>
                </a:moveTo>
                <a:lnTo>
                  <a:pt x="3653000" y="0"/>
                </a:lnTo>
                <a:lnTo>
                  <a:pt x="3653000" y="189311"/>
                </a:lnTo>
                <a:lnTo>
                  <a:pt x="0" y="189311"/>
                </a:lnTo>
                <a:lnTo>
                  <a:pt x="0" y="0"/>
                </a:lnTo>
                <a:close/>
              </a:path>
            </a:pathLst>
          </a:custGeom>
          <a:blipFill>
            <a:blip r:embed="rId1">
              <a:extLst>
                <a:ext uri="{96DAC541-7B7A-43D3-8B79-37D633B846F1}">
                  <asvg:svgBlip xmlns:asvg="http://schemas.microsoft.com/office/drawing/2016/SVG/main" r:embed="rId2"/>
                </a:ext>
              </a:extLst>
            </a:blip>
            <a:stretch>
              <a:fillRect r="-78142"/>
            </a:stretch>
          </a:blipFill>
        </p:spPr>
      </p:sp>
      <p:sp>
        <p:nvSpPr>
          <p:cNvPr id="13" name="Freeform 13"/>
          <p:cNvSpPr/>
          <p:nvPr/>
        </p:nvSpPr>
        <p:spPr>
          <a:xfrm flipH="1">
            <a:off x="378741" y="4534495"/>
            <a:ext cx="3253777" cy="94656"/>
          </a:xfrm>
          <a:custGeom>
            <a:avLst/>
            <a:gdLst/>
            <a:ahLst/>
            <a:cxnLst/>
            <a:rect l="l" t="t" r="r" b="b"/>
            <a:pathLst>
              <a:path w="6507553" h="189311">
                <a:moveTo>
                  <a:pt x="6507552" y="0"/>
                </a:moveTo>
                <a:lnTo>
                  <a:pt x="0" y="0"/>
                </a:lnTo>
                <a:lnTo>
                  <a:pt x="0" y="189311"/>
                </a:lnTo>
                <a:lnTo>
                  <a:pt x="6507552" y="189311"/>
                </a:lnTo>
                <a:lnTo>
                  <a:pt x="6507552"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4" name="Freeform 14"/>
          <p:cNvSpPr/>
          <p:nvPr/>
        </p:nvSpPr>
        <p:spPr>
          <a:xfrm>
            <a:off x="3358419" y="4530258"/>
            <a:ext cx="978518" cy="94656"/>
          </a:xfrm>
          <a:custGeom>
            <a:avLst/>
            <a:gdLst/>
            <a:ahLst/>
            <a:cxnLst/>
            <a:rect l="l" t="t" r="r" b="b"/>
            <a:pathLst>
              <a:path w="1957036" h="189311">
                <a:moveTo>
                  <a:pt x="0" y="0"/>
                </a:moveTo>
                <a:lnTo>
                  <a:pt x="1957036" y="0"/>
                </a:lnTo>
                <a:lnTo>
                  <a:pt x="1957036" y="189311"/>
                </a:lnTo>
                <a:lnTo>
                  <a:pt x="0" y="189311"/>
                </a:lnTo>
                <a:lnTo>
                  <a:pt x="0" y="0"/>
                </a:lnTo>
                <a:close/>
              </a:path>
            </a:pathLst>
          </a:custGeom>
          <a:blipFill>
            <a:blip r:embed="rId1">
              <a:extLst>
                <a:ext uri="{96DAC541-7B7A-43D3-8B79-37D633B846F1}">
                  <asvg:svgBlip xmlns:asvg="http://schemas.microsoft.com/office/drawing/2016/SVG/main" r:embed="rId2"/>
                </a:ext>
              </a:extLst>
            </a:blip>
            <a:stretch>
              <a:fillRect r="-232520"/>
            </a:stretch>
          </a:blipFill>
        </p:spPr>
      </p:sp>
      <p:sp>
        <p:nvSpPr>
          <p:cNvPr id="15" name="Freeform 15"/>
          <p:cNvSpPr/>
          <p:nvPr/>
        </p:nvSpPr>
        <p:spPr>
          <a:xfrm rot="-2537400">
            <a:off x="25961" y="3570316"/>
            <a:ext cx="2784459" cy="81003"/>
          </a:xfrm>
          <a:custGeom>
            <a:avLst/>
            <a:gdLst/>
            <a:ahLst/>
            <a:cxnLst/>
            <a:rect l="l" t="t" r="r" b="b"/>
            <a:pathLst>
              <a:path w="5568917" h="162005">
                <a:moveTo>
                  <a:pt x="0" y="0"/>
                </a:moveTo>
                <a:lnTo>
                  <a:pt x="5568917" y="0"/>
                </a:lnTo>
                <a:lnTo>
                  <a:pt x="5568917" y="162005"/>
                </a:lnTo>
                <a:lnTo>
                  <a:pt x="0" y="1620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6" name="Freeform 16"/>
          <p:cNvSpPr/>
          <p:nvPr/>
        </p:nvSpPr>
        <p:spPr>
          <a:xfrm rot="-8363595" flipH="1">
            <a:off x="10964" y="1684640"/>
            <a:ext cx="2814452" cy="81875"/>
          </a:xfrm>
          <a:custGeom>
            <a:avLst/>
            <a:gdLst/>
            <a:ahLst/>
            <a:cxnLst/>
            <a:rect l="l" t="t" r="r" b="b"/>
            <a:pathLst>
              <a:path w="5628904" h="163750">
                <a:moveTo>
                  <a:pt x="5628905" y="0"/>
                </a:moveTo>
                <a:lnTo>
                  <a:pt x="0" y="0"/>
                </a:lnTo>
                <a:lnTo>
                  <a:pt x="0" y="163749"/>
                </a:lnTo>
                <a:lnTo>
                  <a:pt x="5628905" y="163749"/>
                </a:lnTo>
                <a:lnTo>
                  <a:pt x="5628905"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7" name="Freeform 17"/>
          <p:cNvSpPr/>
          <p:nvPr/>
        </p:nvSpPr>
        <p:spPr>
          <a:xfrm rot="-5400000">
            <a:off x="2411487" y="2659680"/>
            <a:ext cx="3819359" cy="111109"/>
          </a:xfrm>
          <a:custGeom>
            <a:avLst/>
            <a:gdLst/>
            <a:ahLst/>
            <a:cxnLst/>
            <a:rect l="l" t="t" r="r" b="b"/>
            <a:pathLst>
              <a:path w="7638717" h="222217">
                <a:moveTo>
                  <a:pt x="0" y="0"/>
                </a:moveTo>
                <a:lnTo>
                  <a:pt x="7638717" y="0"/>
                </a:lnTo>
                <a:lnTo>
                  <a:pt x="7638717" y="222218"/>
                </a:lnTo>
                <a:lnTo>
                  <a:pt x="0" y="22221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8" name="Freeform 18"/>
          <p:cNvSpPr/>
          <p:nvPr/>
        </p:nvSpPr>
        <p:spPr>
          <a:xfrm rot="-10800000" flipH="1">
            <a:off x="1076533" y="732906"/>
            <a:ext cx="3253777" cy="94656"/>
          </a:xfrm>
          <a:custGeom>
            <a:avLst/>
            <a:gdLst/>
            <a:ahLst/>
            <a:cxnLst/>
            <a:rect l="l" t="t" r="r" b="b"/>
            <a:pathLst>
              <a:path w="6507553" h="189311">
                <a:moveTo>
                  <a:pt x="6507552" y="0"/>
                </a:moveTo>
                <a:lnTo>
                  <a:pt x="0" y="0"/>
                </a:lnTo>
                <a:lnTo>
                  <a:pt x="0" y="189311"/>
                </a:lnTo>
                <a:lnTo>
                  <a:pt x="6507552" y="189311"/>
                </a:lnTo>
                <a:lnTo>
                  <a:pt x="6507552"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9" name="Freeform 19"/>
          <p:cNvSpPr/>
          <p:nvPr/>
        </p:nvSpPr>
        <p:spPr>
          <a:xfrm rot="-10800000">
            <a:off x="345426" y="737143"/>
            <a:ext cx="1005205" cy="94656"/>
          </a:xfrm>
          <a:custGeom>
            <a:avLst/>
            <a:gdLst/>
            <a:ahLst/>
            <a:cxnLst/>
            <a:rect l="l" t="t" r="r" b="b"/>
            <a:pathLst>
              <a:path w="2010410" h="189311">
                <a:moveTo>
                  <a:pt x="0" y="0"/>
                </a:moveTo>
                <a:lnTo>
                  <a:pt x="2010410" y="0"/>
                </a:lnTo>
                <a:lnTo>
                  <a:pt x="2010410" y="189310"/>
                </a:lnTo>
                <a:lnTo>
                  <a:pt x="0" y="189310"/>
                </a:lnTo>
                <a:lnTo>
                  <a:pt x="0" y="0"/>
                </a:lnTo>
                <a:close/>
              </a:path>
            </a:pathLst>
          </a:custGeom>
          <a:blipFill>
            <a:blip r:embed="rId1">
              <a:extLst>
                <a:ext uri="{96DAC541-7B7A-43D3-8B79-37D633B846F1}">
                  <asvg:svgBlip xmlns:asvg="http://schemas.microsoft.com/office/drawing/2016/SVG/main" r:embed="rId2"/>
                </a:ext>
              </a:extLst>
            </a:blip>
            <a:stretch>
              <a:fillRect r="-223692"/>
            </a:stretch>
          </a:blipFill>
        </p:spPr>
      </p:sp>
      <p:sp>
        <p:nvSpPr>
          <p:cNvPr id="20" name="TextBox 20"/>
          <p:cNvSpPr txBox="1"/>
          <p:nvPr/>
        </p:nvSpPr>
        <p:spPr>
          <a:xfrm>
            <a:off x="280324" y="213137"/>
            <a:ext cx="7044928" cy="525785"/>
          </a:xfrm>
          <a:prstGeom prst="rect">
            <a:avLst/>
          </a:prstGeom>
        </p:spPr>
        <p:txBody>
          <a:bodyPr lIns="0" tIns="0" rIns="0" bIns="0" rtlCol="0" anchor="t">
            <a:spAutoFit/>
          </a:bodyPr>
          <a:lstStyle/>
          <a:p>
            <a:pPr>
              <a:lnSpc>
                <a:spcPts val="4055"/>
              </a:lnSpc>
            </a:pPr>
            <a:r>
              <a:rPr lang="en-US" sz="3380" b="1">
                <a:solidFill>
                  <a:srgbClr val="343434"/>
                </a:solidFill>
                <a:latin typeface="+mj-lt"/>
                <a:ea typeface="Now Heavy" panose="020B0604020202020204"/>
                <a:cs typeface="Now Heavy" panose="020B0604020202020204"/>
                <a:sym typeface="Now Heavy" panose="020B0604020202020204"/>
              </a:rPr>
              <a:t>Value Proposition</a:t>
            </a:r>
            <a:endParaRPr lang="en-US" sz="3380" b="1">
              <a:solidFill>
                <a:srgbClr val="343434"/>
              </a:solidFill>
              <a:latin typeface="+mj-lt"/>
              <a:ea typeface="Now Heavy" panose="020B0604020202020204"/>
              <a:cs typeface="Now Heavy" panose="020B0604020202020204"/>
              <a:sym typeface="Now Heavy" panose="020B0604020202020204"/>
            </a:endParaRPr>
          </a:p>
        </p:txBody>
      </p:sp>
      <p:sp>
        <p:nvSpPr>
          <p:cNvPr id="21" name="Freeform 21"/>
          <p:cNvSpPr/>
          <p:nvPr/>
        </p:nvSpPr>
        <p:spPr>
          <a:xfrm rot="-2606347">
            <a:off x="4771740" y="630824"/>
            <a:ext cx="4040695" cy="4062856"/>
          </a:xfrm>
          <a:custGeom>
            <a:avLst/>
            <a:gdLst/>
            <a:ahLst/>
            <a:cxnLst/>
            <a:rect l="l" t="t" r="r" b="b"/>
            <a:pathLst>
              <a:path w="8081390" h="8125712">
                <a:moveTo>
                  <a:pt x="0" y="0"/>
                </a:moveTo>
                <a:lnTo>
                  <a:pt x="8081390" y="0"/>
                </a:lnTo>
                <a:lnTo>
                  <a:pt x="8081390" y="8125712"/>
                </a:lnTo>
                <a:lnTo>
                  <a:pt x="0" y="81257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6186695" y="4266506"/>
            <a:ext cx="1140704" cy="228141"/>
          </a:xfrm>
          <a:custGeom>
            <a:avLst/>
            <a:gdLst/>
            <a:ahLst/>
            <a:cxnLst/>
            <a:rect l="l" t="t" r="r" b="b"/>
            <a:pathLst>
              <a:path w="2281408" h="456282">
                <a:moveTo>
                  <a:pt x="0" y="0"/>
                </a:moveTo>
                <a:lnTo>
                  <a:pt x="2281408" y="0"/>
                </a:lnTo>
                <a:lnTo>
                  <a:pt x="2281408" y="456281"/>
                </a:lnTo>
                <a:lnTo>
                  <a:pt x="0" y="456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5914677" y="868881"/>
            <a:ext cx="1140704" cy="228141"/>
          </a:xfrm>
          <a:custGeom>
            <a:avLst/>
            <a:gdLst/>
            <a:ahLst/>
            <a:cxnLst/>
            <a:rect l="l" t="t" r="r" b="b"/>
            <a:pathLst>
              <a:path w="2281408" h="456282">
                <a:moveTo>
                  <a:pt x="0" y="0"/>
                </a:moveTo>
                <a:lnTo>
                  <a:pt x="2281408" y="0"/>
                </a:lnTo>
                <a:lnTo>
                  <a:pt x="2281408" y="456282"/>
                </a:lnTo>
                <a:lnTo>
                  <a:pt x="0" y="4562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4"/>
          <p:cNvSpPr/>
          <p:nvPr/>
        </p:nvSpPr>
        <p:spPr>
          <a:xfrm rot="-10800000">
            <a:off x="4736676" y="2586852"/>
            <a:ext cx="1899339" cy="114113"/>
          </a:xfrm>
          <a:custGeom>
            <a:avLst/>
            <a:gdLst/>
            <a:ahLst/>
            <a:cxnLst/>
            <a:rect l="l" t="t" r="r" b="b"/>
            <a:pathLst>
              <a:path w="3798677" h="228225">
                <a:moveTo>
                  <a:pt x="0" y="0"/>
                </a:moveTo>
                <a:lnTo>
                  <a:pt x="3798678" y="0"/>
                </a:lnTo>
                <a:lnTo>
                  <a:pt x="3798678" y="228225"/>
                </a:lnTo>
                <a:lnTo>
                  <a:pt x="0" y="228225"/>
                </a:lnTo>
                <a:lnTo>
                  <a:pt x="0" y="0"/>
                </a:lnTo>
                <a:close/>
              </a:path>
            </a:pathLst>
          </a:custGeom>
          <a:blipFill>
            <a:blip r:embed="rId1">
              <a:extLst>
                <a:ext uri="{96DAC541-7B7A-43D3-8B79-37D633B846F1}">
                  <asvg:svgBlip xmlns:asvg="http://schemas.microsoft.com/office/drawing/2016/SVG/main" r:embed="rId2"/>
                </a:ext>
              </a:extLst>
            </a:blip>
            <a:stretch>
              <a:fillRect r="-106525"/>
            </a:stretch>
          </a:blipFill>
        </p:spPr>
      </p:sp>
      <p:sp>
        <p:nvSpPr>
          <p:cNvPr id="25" name="Freeform 25"/>
          <p:cNvSpPr/>
          <p:nvPr/>
        </p:nvSpPr>
        <p:spPr>
          <a:xfrm rot="-3355658">
            <a:off x="6162164" y="1789084"/>
            <a:ext cx="1976936" cy="57511"/>
          </a:xfrm>
          <a:custGeom>
            <a:avLst/>
            <a:gdLst/>
            <a:ahLst/>
            <a:cxnLst/>
            <a:rect l="l" t="t" r="r" b="b"/>
            <a:pathLst>
              <a:path w="3953871" h="115022">
                <a:moveTo>
                  <a:pt x="0" y="0"/>
                </a:moveTo>
                <a:lnTo>
                  <a:pt x="3953870" y="0"/>
                </a:lnTo>
                <a:lnTo>
                  <a:pt x="3953870" y="115022"/>
                </a:lnTo>
                <a:lnTo>
                  <a:pt x="0" y="11502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6" name="Freeform 26"/>
          <p:cNvSpPr/>
          <p:nvPr/>
        </p:nvSpPr>
        <p:spPr>
          <a:xfrm rot="3216589" flipH="1">
            <a:off x="6154499" y="3439865"/>
            <a:ext cx="2098363" cy="61044"/>
          </a:xfrm>
          <a:custGeom>
            <a:avLst/>
            <a:gdLst/>
            <a:ahLst/>
            <a:cxnLst/>
            <a:rect l="l" t="t" r="r" b="b"/>
            <a:pathLst>
              <a:path w="4196725" h="122087">
                <a:moveTo>
                  <a:pt x="4196725" y="0"/>
                </a:moveTo>
                <a:lnTo>
                  <a:pt x="0" y="0"/>
                </a:lnTo>
                <a:lnTo>
                  <a:pt x="0" y="122086"/>
                </a:lnTo>
                <a:lnTo>
                  <a:pt x="4196725" y="122086"/>
                </a:lnTo>
                <a:lnTo>
                  <a:pt x="4196725"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7" name="Freeform 27"/>
          <p:cNvSpPr/>
          <p:nvPr/>
        </p:nvSpPr>
        <p:spPr>
          <a:xfrm>
            <a:off x="2513193" y="831798"/>
            <a:ext cx="1644229" cy="352762"/>
          </a:xfrm>
          <a:custGeom>
            <a:avLst/>
            <a:gdLst/>
            <a:ahLst/>
            <a:cxnLst/>
            <a:rect l="l" t="t" r="r" b="b"/>
            <a:pathLst>
              <a:path w="3288458" h="705524">
                <a:moveTo>
                  <a:pt x="0" y="0"/>
                </a:moveTo>
                <a:lnTo>
                  <a:pt x="3288458" y="0"/>
                </a:lnTo>
                <a:lnTo>
                  <a:pt x="3288458" y="705524"/>
                </a:lnTo>
                <a:lnTo>
                  <a:pt x="0" y="7055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a:off x="2636498" y="4209800"/>
            <a:ext cx="1479832" cy="312357"/>
          </a:xfrm>
          <a:custGeom>
            <a:avLst/>
            <a:gdLst/>
            <a:ahLst/>
            <a:cxnLst/>
            <a:rect l="l" t="t" r="r" b="b"/>
            <a:pathLst>
              <a:path w="2959664" h="624714">
                <a:moveTo>
                  <a:pt x="0" y="0"/>
                </a:moveTo>
                <a:lnTo>
                  <a:pt x="2959664" y="0"/>
                </a:lnTo>
                <a:lnTo>
                  <a:pt x="2959664" y="624714"/>
                </a:lnTo>
                <a:lnTo>
                  <a:pt x="0" y="624714"/>
                </a:lnTo>
                <a:lnTo>
                  <a:pt x="0" y="0"/>
                </a:lnTo>
                <a:close/>
              </a:path>
            </a:pathLst>
          </a:custGeom>
          <a:blipFill>
            <a:blip r:embed="rId11">
              <a:extLst>
                <a:ext uri="{96DAC541-7B7A-43D3-8B79-37D633B846F1}">
                  <asvg:svgBlip xmlns:asvg="http://schemas.microsoft.com/office/drawing/2016/SVG/main" r:embed="rId12"/>
                </a:ext>
              </a:extLst>
            </a:blip>
            <a:stretch>
              <a:fillRect b="-42990"/>
            </a:stretch>
          </a:blipFill>
        </p:spPr>
      </p:sp>
      <p:sp>
        <p:nvSpPr>
          <p:cNvPr id="29" name="Freeform 29"/>
          <p:cNvSpPr/>
          <p:nvPr/>
        </p:nvSpPr>
        <p:spPr>
          <a:xfrm rot="13290060">
            <a:off x="394935" y="1776462"/>
            <a:ext cx="2069499" cy="213958"/>
          </a:xfrm>
          <a:custGeom>
            <a:avLst/>
            <a:gdLst/>
            <a:ahLst/>
            <a:cxnLst/>
            <a:rect l="l" t="t" r="r" b="b"/>
            <a:pathLst>
              <a:path w="4138997" h="451527">
                <a:moveTo>
                  <a:pt x="0" y="0"/>
                </a:moveTo>
                <a:lnTo>
                  <a:pt x="4138998" y="0"/>
                </a:lnTo>
                <a:lnTo>
                  <a:pt x="4138998" y="451526"/>
                </a:lnTo>
                <a:lnTo>
                  <a:pt x="0" y="45152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Freeform 30"/>
          <p:cNvSpPr/>
          <p:nvPr/>
        </p:nvSpPr>
        <p:spPr>
          <a:xfrm rot="5400000">
            <a:off x="7766371" y="2564887"/>
            <a:ext cx="1450853" cy="233754"/>
          </a:xfrm>
          <a:custGeom>
            <a:avLst/>
            <a:gdLst/>
            <a:ahLst/>
            <a:cxnLst/>
            <a:rect l="l" t="t" r="r" b="b"/>
            <a:pathLst>
              <a:path w="2901705" h="467508">
                <a:moveTo>
                  <a:pt x="0" y="0"/>
                </a:moveTo>
                <a:lnTo>
                  <a:pt x="2901705" y="0"/>
                </a:lnTo>
                <a:lnTo>
                  <a:pt x="2901705" y="467508"/>
                </a:lnTo>
                <a:lnTo>
                  <a:pt x="0" y="467508"/>
                </a:lnTo>
                <a:lnTo>
                  <a:pt x="0" y="0"/>
                </a:lnTo>
                <a:close/>
              </a:path>
            </a:pathLst>
          </a:custGeom>
          <a:blipFill>
            <a:blip r:embed="rId15">
              <a:extLst>
                <a:ext uri="{96DAC541-7B7A-43D3-8B79-37D633B846F1}">
                  <asvg:svgBlip xmlns:asvg="http://schemas.microsoft.com/office/drawing/2016/SVG/main" r:embed="rId16"/>
                </a:ext>
              </a:extLst>
            </a:blip>
            <a:stretch>
              <a:fillRect r="-545" b="-88352"/>
            </a:stretch>
          </a:blipFill>
        </p:spPr>
      </p:sp>
      <p:sp>
        <p:nvSpPr>
          <p:cNvPr id="31" name="Freeform 31"/>
          <p:cNvSpPr/>
          <p:nvPr/>
        </p:nvSpPr>
        <p:spPr>
          <a:xfrm rot="-5537558">
            <a:off x="7782974" y="2619747"/>
            <a:ext cx="954872" cy="190975"/>
          </a:xfrm>
          <a:custGeom>
            <a:avLst/>
            <a:gdLst/>
            <a:ahLst/>
            <a:cxnLst/>
            <a:rect l="l" t="t" r="r" b="b"/>
            <a:pathLst>
              <a:path w="1909744" h="381949">
                <a:moveTo>
                  <a:pt x="0" y="0"/>
                </a:moveTo>
                <a:lnTo>
                  <a:pt x="1909744" y="0"/>
                </a:lnTo>
                <a:lnTo>
                  <a:pt x="1909744" y="381948"/>
                </a:lnTo>
                <a:lnTo>
                  <a:pt x="0" y="38194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TextBox 32"/>
          <p:cNvSpPr txBox="1"/>
          <p:nvPr/>
        </p:nvSpPr>
        <p:spPr>
          <a:xfrm>
            <a:off x="2264358" y="848560"/>
            <a:ext cx="1684740" cy="205184"/>
          </a:xfrm>
          <a:prstGeom prst="rect">
            <a:avLst/>
          </a:prstGeom>
        </p:spPr>
        <p:txBody>
          <a:bodyPr lIns="0" tIns="0" rIns="0" bIns="0" rtlCol="0" anchor="t">
            <a:spAutoFit/>
          </a:bodyPr>
          <a:lstStyle/>
          <a:p>
            <a:pPr algn="r">
              <a:lnSpc>
                <a:spcPts val="1630"/>
              </a:lnSpc>
            </a:pPr>
            <a:r>
              <a:rPr lang="en-US" sz="1165">
                <a:solidFill>
                  <a:srgbClr val="2B3825"/>
                </a:solidFill>
                <a:latin typeface="+mj-lt"/>
                <a:ea typeface="AC Feel Free" panose="020B0604020202020204"/>
                <a:cs typeface="AC Feel Free" panose="020B0604020202020204"/>
                <a:sym typeface="AC Feel Free" panose="020B0604020202020204"/>
              </a:rPr>
              <a:t> Gain creators</a:t>
            </a:r>
            <a:endParaRPr lang="en-US" sz="1165">
              <a:solidFill>
                <a:srgbClr val="2B3825"/>
              </a:solidFill>
              <a:latin typeface="+mj-lt"/>
              <a:ea typeface="AC Feel Free" panose="020B0604020202020204"/>
              <a:cs typeface="AC Feel Free" panose="020B0604020202020204"/>
              <a:sym typeface="AC Feel Free" panose="020B0604020202020204"/>
            </a:endParaRPr>
          </a:p>
        </p:txBody>
      </p:sp>
      <p:sp>
        <p:nvSpPr>
          <p:cNvPr id="33" name="TextBox 33"/>
          <p:cNvSpPr txBox="1"/>
          <p:nvPr/>
        </p:nvSpPr>
        <p:spPr>
          <a:xfrm>
            <a:off x="2264358" y="4254874"/>
            <a:ext cx="1684740" cy="205184"/>
          </a:xfrm>
          <a:prstGeom prst="rect">
            <a:avLst/>
          </a:prstGeom>
        </p:spPr>
        <p:txBody>
          <a:bodyPr lIns="0" tIns="0" rIns="0" bIns="0" rtlCol="0" anchor="t">
            <a:spAutoFit/>
          </a:bodyPr>
          <a:lstStyle/>
          <a:p>
            <a:pPr algn="r">
              <a:lnSpc>
                <a:spcPts val="1630"/>
              </a:lnSpc>
            </a:pPr>
            <a:r>
              <a:rPr lang="en-US" sz="1165">
                <a:solidFill>
                  <a:srgbClr val="2B3825"/>
                </a:solidFill>
                <a:latin typeface="+mj-lt"/>
                <a:ea typeface="AC Feel Free" panose="020B0604020202020204"/>
                <a:cs typeface="AC Feel Free" panose="020B0604020202020204"/>
                <a:sym typeface="AC Feel Free" panose="020B0604020202020204"/>
              </a:rPr>
              <a:t>Pain relievers</a:t>
            </a:r>
            <a:endParaRPr lang="en-US" sz="1165">
              <a:solidFill>
                <a:srgbClr val="2B3825"/>
              </a:solidFill>
              <a:latin typeface="+mj-lt"/>
              <a:ea typeface="AC Feel Free" panose="020B0604020202020204"/>
              <a:cs typeface="AC Feel Free" panose="020B0604020202020204"/>
              <a:sym typeface="AC Feel Free" panose="020B0604020202020204"/>
            </a:endParaRPr>
          </a:p>
        </p:txBody>
      </p:sp>
      <p:sp>
        <p:nvSpPr>
          <p:cNvPr id="34" name="TextBox 34"/>
          <p:cNvSpPr txBox="1"/>
          <p:nvPr/>
        </p:nvSpPr>
        <p:spPr>
          <a:xfrm rot="2483649">
            <a:off x="617806" y="1776617"/>
            <a:ext cx="1555217" cy="205184"/>
          </a:xfrm>
          <a:prstGeom prst="rect">
            <a:avLst/>
          </a:prstGeom>
        </p:spPr>
        <p:txBody>
          <a:bodyPr wrap="square" lIns="0" tIns="0" rIns="0" bIns="0" rtlCol="0" anchor="t">
            <a:spAutoFit/>
          </a:bodyPr>
          <a:lstStyle/>
          <a:p>
            <a:pPr algn="ctr">
              <a:lnSpc>
                <a:spcPts val="1630"/>
              </a:lnSpc>
            </a:pPr>
            <a:r>
              <a:rPr lang="en-US" sz="1165">
                <a:solidFill>
                  <a:srgbClr val="2B3825"/>
                </a:solidFill>
                <a:latin typeface="+mj-lt"/>
                <a:ea typeface="AC Feel Free" panose="020B0604020202020204"/>
                <a:cs typeface="AC Feel Free" panose="020B0604020202020204"/>
                <a:sym typeface="AC Feel Free" panose="020B0604020202020204"/>
              </a:rPr>
              <a:t>Products &amp; services</a:t>
            </a:r>
            <a:endParaRPr lang="en-US" sz="1165">
              <a:solidFill>
                <a:srgbClr val="2B3825"/>
              </a:solidFill>
              <a:latin typeface="+mj-lt"/>
              <a:ea typeface="AC Feel Free" panose="020B0604020202020204"/>
              <a:cs typeface="AC Feel Free" panose="020B0604020202020204"/>
              <a:sym typeface="AC Feel Free" panose="020B0604020202020204"/>
            </a:endParaRPr>
          </a:p>
        </p:txBody>
      </p:sp>
      <p:sp>
        <p:nvSpPr>
          <p:cNvPr id="35" name="TextBox 35"/>
          <p:cNvSpPr txBox="1"/>
          <p:nvPr/>
        </p:nvSpPr>
        <p:spPr>
          <a:xfrm>
            <a:off x="412386" y="4639557"/>
            <a:ext cx="3703944" cy="256480"/>
          </a:xfrm>
          <a:prstGeom prst="rect">
            <a:avLst/>
          </a:prstGeom>
        </p:spPr>
        <p:txBody>
          <a:bodyPr lIns="0" tIns="0" rIns="0" bIns="0" rtlCol="0" anchor="t">
            <a:spAutoFit/>
          </a:bodyPr>
          <a:lstStyle/>
          <a:p>
            <a:pPr algn="ctr">
              <a:lnSpc>
                <a:spcPts val="2005"/>
              </a:lnSpc>
            </a:pPr>
            <a:r>
              <a:rPr lang="en-US" sz="1430">
                <a:solidFill>
                  <a:srgbClr val="2B3825"/>
                </a:solidFill>
                <a:latin typeface="+mj-lt"/>
                <a:ea typeface="AC Feel Free" panose="020B0604020202020204"/>
                <a:cs typeface="AC Feel Free" panose="020B0604020202020204"/>
                <a:sym typeface="AC Feel Free" panose="020B0604020202020204"/>
              </a:rPr>
              <a:t>Value proposition</a:t>
            </a:r>
            <a:endParaRPr lang="en-US" sz="1430">
              <a:solidFill>
                <a:srgbClr val="2B3825"/>
              </a:solidFill>
              <a:latin typeface="+mj-lt"/>
              <a:ea typeface="AC Feel Free" panose="020B0604020202020204"/>
              <a:cs typeface="AC Feel Free" panose="020B0604020202020204"/>
              <a:sym typeface="AC Feel Free" panose="020B0604020202020204"/>
            </a:endParaRPr>
          </a:p>
        </p:txBody>
      </p:sp>
      <p:sp>
        <p:nvSpPr>
          <p:cNvPr id="36" name="TextBox 36"/>
          <p:cNvSpPr txBox="1"/>
          <p:nvPr/>
        </p:nvSpPr>
        <p:spPr>
          <a:xfrm>
            <a:off x="5032301" y="4639557"/>
            <a:ext cx="3703944" cy="256480"/>
          </a:xfrm>
          <a:prstGeom prst="rect">
            <a:avLst/>
          </a:prstGeom>
        </p:spPr>
        <p:txBody>
          <a:bodyPr lIns="0" tIns="0" rIns="0" bIns="0" rtlCol="0" anchor="t">
            <a:spAutoFit/>
          </a:bodyPr>
          <a:lstStyle/>
          <a:p>
            <a:pPr algn="ctr">
              <a:lnSpc>
                <a:spcPts val="2005"/>
              </a:lnSpc>
            </a:pPr>
            <a:r>
              <a:rPr lang="en-US" sz="1430">
                <a:solidFill>
                  <a:srgbClr val="2B3825"/>
                </a:solidFill>
                <a:latin typeface="+mj-lt"/>
                <a:ea typeface="AC Feel Free" panose="020B0604020202020204"/>
                <a:cs typeface="AC Feel Free" panose="020B0604020202020204"/>
                <a:sym typeface="AC Feel Free" panose="020B0604020202020204"/>
              </a:rPr>
              <a:t>Customer segments</a:t>
            </a:r>
            <a:endParaRPr lang="en-US" sz="1430">
              <a:solidFill>
                <a:srgbClr val="2B3825"/>
              </a:solidFill>
              <a:latin typeface="+mj-lt"/>
              <a:ea typeface="AC Feel Free" panose="020B0604020202020204"/>
              <a:cs typeface="AC Feel Free" panose="020B0604020202020204"/>
              <a:sym typeface="AC Feel Free" panose="020B0604020202020204"/>
            </a:endParaRPr>
          </a:p>
        </p:txBody>
      </p:sp>
      <p:sp>
        <p:nvSpPr>
          <p:cNvPr id="37" name="TextBox 37"/>
          <p:cNvSpPr txBox="1"/>
          <p:nvPr/>
        </p:nvSpPr>
        <p:spPr>
          <a:xfrm>
            <a:off x="6330654" y="857249"/>
            <a:ext cx="484762" cy="205184"/>
          </a:xfrm>
          <a:prstGeom prst="rect">
            <a:avLst/>
          </a:prstGeom>
        </p:spPr>
        <p:txBody>
          <a:bodyPr lIns="0" tIns="0" rIns="0" bIns="0" rtlCol="0" anchor="t">
            <a:spAutoFit/>
          </a:bodyPr>
          <a:lstStyle/>
          <a:p>
            <a:pPr algn="ctr">
              <a:lnSpc>
                <a:spcPts val="1630"/>
              </a:lnSpc>
            </a:pPr>
            <a:r>
              <a:rPr lang="en-US" sz="1165">
                <a:solidFill>
                  <a:srgbClr val="2B3825"/>
                </a:solidFill>
                <a:latin typeface="+mj-lt"/>
                <a:ea typeface="AC Feel Free" panose="020B0604020202020204"/>
                <a:cs typeface="AC Feel Free" panose="020B0604020202020204"/>
                <a:sym typeface="AC Feel Free" panose="020B0604020202020204"/>
              </a:rPr>
              <a:t>Gains</a:t>
            </a:r>
            <a:endParaRPr lang="en-US" sz="1165">
              <a:solidFill>
                <a:srgbClr val="2B3825"/>
              </a:solidFill>
              <a:latin typeface="+mj-lt"/>
              <a:ea typeface="AC Feel Free" panose="020B0604020202020204"/>
              <a:cs typeface="AC Feel Free" panose="020B0604020202020204"/>
              <a:sym typeface="AC Feel Free" panose="020B0604020202020204"/>
            </a:endParaRPr>
          </a:p>
        </p:txBody>
      </p:sp>
      <p:sp>
        <p:nvSpPr>
          <p:cNvPr id="38" name="TextBox 38"/>
          <p:cNvSpPr txBox="1"/>
          <p:nvPr/>
        </p:nvSpPr>
        <p:spPr>
          <a:xfrm>
            <a:off x="6458712" y="4254874"/>
            <a:ext cx="596669" cy="205184"/>
          </a:xfrm>
          <a:prstGeom prst="rect">
            <a:avLst/>
          </a:prstGeom>
        </p:spPr>
        <p:txBody>
          <a:bodyPr lIns="0" tIns="0" rIns="0" bIns="0" rtlCol="0" anchor="t">
            <a:spAutoFit/>
          </a:bodyPr>
          <a:lstStyle/>
          <a:p>
            <a:pPr algn="ctr">
              <a:lnSpc>
                <a:spcPts val="1630"/>
              </a:lnSpc>
            </a:pPr>
            <a:r>
              <a:rPr lang="en-US" sz="1165">
                <a:solidFill>
                  <a:srgbClr val="2B3825"/>
                </a:solidFill>
                <a:latin typeface="+mj-lt"/>
                <a:ea typeface="AC Feel Free" panose="020B0604020202020204"/>
                <a:cs typeface="AC Feel Free" panose="020B0604020202020204"/>
                <a:sym typeface="AC Feel Free" panose="020B0604020202020204"/>
              </a:rPr>
              <a:t>Pains</a:t>
            </a:r>
            <a:endParaRPr lang="en-US" sz="1165">
              <a:solidFill>
                <a:srgbClr val="2B3825"/>
              </a:solidFill>
              <a:latin typeface="+mj-lt"/>
              <a:ea typeface="AC Feel Free" panose="020B0604020202020204"/>
              <a:cs typeface="AC Feel Free" panose="020B0604020202020204"/>
              <a:sym typeface="AC Feel Free" panose="020B0604020202020204"/>
            </a:endParaRPr>
          </a:p>
        </p:txBody>
      </p:sp>
      <p:sp>
        <p:nvSpPr>
          <p:cNvPr id="39" name="TextBox 39"/>
          <p:cNvSpPr txBox="1"/>
          <p:nvPr/>
        </p:nvSpPr>
        <p:spPr>
          <a:xfrm rot="5400000">
            <a:off x="7551600" y="2473780"/>
            <a:ext cx="1684740" cy="410369"/>
          </a:xfrm>
          <a:prstGeom prst="rect">
            <a:avLst/>
          </a:prstGeom>
        </p:spPr>
        <p:txBody>
          <a:bodyPr lIns="0" tIns="0" rIns="0" bIns="0" rtlCol="0" anchor="t">
            <a:spAutoFit/>
          </a:bodyPr>
          <a:lstStyle/>
          <a:p>
            <a:pPr algn="ctr">
              <a:lnSpc>
                <a:spcPts val="1630"/>
              </a:lnSpc>
            </a:pPr>
            <a:r>
              <a:rPr lang="en-US" sz="1165">
                <a:solidFill>
                  <a:srgbClr val="2B3825"/>
                </a:solidFill>
                <a:latin typeface="+mj-lt"/>
                <a:ea typeface="AC Feel Free" panose="020B0604020202020204"/>
                <a:cs typeface="AC Feel Free" panose="020B0604020202020204"/>
                <a:sym typeface="AC Feel Free" panose="020B0604020202020204"/>
              </a:rPr>
              <a:t>Customer</a:t>
            </a:r>
            <a:endParaRPr lang="en-US" sz="1165">
              <a:solidFill>
                <a:srgbClr val="2B3825"/>
              </a:solidFill>
              <a:latin typeface="+mj-lt"/>
              <a:ea typeface="AC Feel Free" panose="020B0604020202020204"/>
              <a:cs typeface="AC Feel Free" panose="020B0604020202020204"/>
              <a:sym typeface="AC Feel Free" panose="020B0604020202020204"/>
            </a:endParaRPr>
          </a:p>
          <a:p>
            <a:pPr algn="ctr">
              <a:lnSpc>
                <a:spcPts val="1630"/>
              </a:lnSpc>
            </a:pPr>
            <a:r>
              <a:rPr lang="en-US" sz="1165">
                <a:solidFill>
                  <a:srgbClr val="2B3825"/>
                </a:solidFill>
                <a:latin typeface="+mj-lt"/>
                <a:ea typeface="AC Feel Free" panose="020B0604020202020204"/>
                <a:cs typeface="AC Feel Free" panose="020B0604020202020204"/>
                <a:sym typeface="AC Feel Free" panose="020B0604020202020204"/>
              </a:rPr>
              <a:t> jobs</a:t>
            </a:r>
            <a:endParaRPr lang="en-US" sz="1165">
              <a:solidFill>
                <a:srgbClr val="2B3825"/>
              </a:solidFill>
              <a:latin typeface="+mj-lt"/>
              <a:ea typeface="AC Feel Free" panose="020B0604020202020204"/>
              <a:cs typeface="AC Feel Free" panose="020B0604020202020204"/>
              <a:sym typeface="AC Feel Free" panose="020B0604020202020204"/>
            </a:endParaRPr>
          </a:p>
        </p:txBody>
      </p:sp>
      <p:sp>
        <p:nvSpPr>
          <p:cNvPr id="40" name="Freeform 40"/>
          <p:cNvSpPr/>
          <p:nvPr/>
        </p:nvSpPr>
        <p:spPr>
          <a:xfrm>
            <a:off x="8204618" y="3950084"/>
            <a:ext cx="1063254" cy="1036189"/>
          </a:xfrm>
          <a:custGeom>
            <a:avLst/>
            <a:gdLst/>
            <a:ahLst/>
            <a:cxnLst/>
            <a:rect l="l" t="t" r="r" b="b"/>
            <a:pathLst>
              <a:path w="2126507" h="2072378">
                <a:moveTo>
                  <a:pt x="0" y="0"/>
                </a:moveTo>
                <a:lnTo>
                  <a:pt x="2126507" y="0"/>
                </a:lnTo>
                <a:lnTo>
                  <a:pt x="2126507" y="2072378"/>
                </a:lnTo>
                <a:lnTo>
                  <a:pt x="0" y="207237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 name="Rectangle 1"/>
          <p:cNvSpPr/>
          <p:nvPr/>
        </p:nvSpPr>
        <p:spPr>
          <a:xfrm>
            <a:off x="1004202" y="965262"/>
            <a:ext cx="3443606" cy="338554"/>
          </a:xfrm>
          <a:prstGeom prst="rect">
            <a:avLst/>
          </a:prstGeom>
        </p:spPr>
        <p:txBody>
          <a:bodyPr wrap="square">
            <a:spAutoFit/>
          </a:bodyPr>
          <a:lstStyle/>
          <a:p>
            <a:pPr marL="171450" indent="-171450">
              <a:buFont typeface="Arial" panose="020B0604020202020204" pitchFamily="34" charset="0"/>
              <a:buChar char="•"/>
            </a:pPr>
            <a:r>
              <a:rPr lang="en-US" sz="800" b="1">
                <a:ln w="0"/>
                <a:solidFill>
                  <a:schemeClr val="bg2"/>
                </a:solidFill>
                <a:latin typeface="+mj-lt"/>
              </a:rPr>
              <a:t>A health platform that provides educational information in an easy and fun way.</a:t>
            </a:r>
            <a:endParaRPr lang="en-US" sz="800" b="1">
              <a:ln w="0"/>
              <a:solidFill>
                <a:schemeClr val="bg2"/>
              </a:solidFill>
              <a:latin typeface="+mj-lt"/>
            </a:endParaRPr>
          </a:p>
        </p:txBody>
      </p:sp>
      <p:sp>
        <p:nvSpPr>
          <p:cNvPr id="4" name="Rectangle 3"/>
          <p:cNvSpPr/>
          <p:nvPr/>
        </p:nvSpPr>
        <p:spPr>
          <a:xfrm>
            <a:off x="1242202" y="1242414"/>
            <a:ext cx="2512826" cy="355738"/>
          </a:xfrm>
          <a:prstGeom prst="rect">
            <a:avLst/>
          </a:prstGeom>
        </p:spPr>
        <p:txBody>
          <a:bodyPr wrap="square">
            <a:spAutoFit/>
          </a:bodyPr>
          <a:lstStyle/>
          <a:p>
            <a:pPr marL="171450" lvl="0" indent="-171450">
              <a:lnSpc>
                <a:spcPct val="107000"/>
              </a:lnSpc>
              <a:spcAft>
                <a:spcPts val="800"/>
              </a:spcAft>
              <a:buFont typeface="Arial" panose="020B0604020202020204" pitchFamily="34" charset="0"/>
              <a:buChar char="•"/>
              <a:tabLst>
                <a:tab pos="457200" algn="l"/>
              </a:tabLst>
            </a:pPr>
            <a:r>
              <a:rPr lang="en-US" sz="800" b="1">
                <a:ln w="0"/>
                <a:solidFill>
                  <a:schemeClr val="bg2"/>
                </a:solidFill>
                <a:effectLst>
                  <a:outerShdw blurRad="38100" dist="25400" dir="5400000" algn="ctr" rotWithShape="0">
                    <a:srgbClr val="6E747A">
                      <a:alpha val="43000"/>
                    </a:srgbClr>
                  </a:outerShdw>
                </a:effectLst>
                <a:latin typeface="+mj-lt"/>
                <a:ea typeface="Calibri" panose="020F0502020204030204" pitchFamily="34" charset="0"/>
                <a:cs typeface="Times New Roman" panose="02020603050405020304" pitchFamily="18" charset="0"/>
              </a:rPr>
              <a:t>Dismissing health rumors in an engaging way.</a:t>
            </a:r>
            <a:endParaRPr lang="en-US" sz="800" b="1">
              <a:ln w="0"/>
              <a:solidFill>
                <a:schemeClr val="bg2"/>
              </a:solidFill>
              <a:effectLst>
                <a:outerShdw blurRad="38100" dist="25400" dir="5400000" algn="ctr" rotWithShape="0">
                  <a:srgbClr val="6E747A">
                    <a:alpha val="43000"/>
                  </a:srgbClr>
                </a:outerShdw>
              </a:effectLst>
              <a:latin typeface="+mj-lt"/>
              <a:ea typeface="Calibri" panose="020F0502020204030204" pitchFamily="34" charset="0"/>
              <a:cs typeface="Times New Roman" panose="02020603050405020304" pitchFamily="18" charset="0"/>
            </a:endParaRPr>
          </a:p>
        </p:txBody>
      </p:sp>
      <p:sp>
        <p:nvSpPr>
          <p:cNvPr id="41" name="Rectangle 40"/>
          <p:cNvSpPr/>
          <p:nvPr/>
        </p:nvSpPr>
        <p:spPr>
          <a:xfrm>
            <a:off x="1431716" y="1474551"/>
            <a:ext cx="2898594" cy="355738"/>
          </a:xfrm>
          <a:prstGeom prst="rect">
            <a:avLst/>
          </a:prstGeom>
        </p:spPr>
        <p:txBody>
          <a:bodyPr wrap="square">
            <a:spAutoFit/>
          </a:bodyPr>
          <a:lstStyle/>
          <a:p>
            <a:pPr marL="171450" lvl="0" indent="-171450">
              <a:lnSpc>
                <a:spcPct val="107000"/>
              </a:lnSpc>
              <a:spcAft>
                <a:spcPts val="800"/>
              </a:spcAft>
              <a:buFont typeface="Arial" panose="020B0604020202020204" pitchFamily="34" charset="0"/>
              <a:buChar char="•"/>
              <a:tabLst>
                <a:tab pos="457200" algn="l"/>
              </a:tabLst>
            </a:pPr>
            <a:r>
              <a:rPr lang="en-US" sz="800" b="1">
                <a:solidFill>
                  <a:schemeClr val="bg2"/>
                </a:solidFill>
                <a:latin typeface="+mj-lt"/>
                <a:ea typeface="Calibri" panose="020F0502020204030204" pitchFamily="34" charset="0"/>
                <a:cs typeface="Times New Roman" panose="02020603050405020304" pitchFamily="18" charset="0"/>
              </a:rPr>
              <a:t>Constantly promoting mental health without prejudice.</a:t>
            </a:r>
            <a:endParaRPr lang="en-US" sz="800" b="1">
              <a:solidFill>
                <a:schemeClr val="bg2"/>
              </a:solidFill>
              <a:effectLst/>
              <a:latin typeface="+mj-lt"/>
              <a:ea typeface="Calibri" panose="020F0502020204030204" pitchFamily="34" charset="0"/>
              <a:cs typeface="Times New Roman" panose="02020603050405020304" pitchFamily="18" charset="0"/>
            </a:endParaRPr>
          </a:p>
        </p:txBody>
      </p:sp>
      <p:sp>
        <p:nvSpPr>
          <p:cNvPr id="42" name="Rectangle 41"/>
          <p:cNvSpPr/>
          <p:nvPr/>
        </p:nvSpPr>
        <p:spPr>
          <a:xfrm>
            <a:off x="1610794" y="1705274"/>
            <a:ext cx="2797676" cy="355738"/>
          </a:xfrm>
          <a:prstGeom prst="rect">
            <a:avLst/>
          </a:prstGeom>
        </p:spPr>
        <p:txBody>
          <a:bodyPr wrap="square">
            <a:spAutoFit/>
          </a:bodyPr>
          <a:lstStyle/>
          <a:p>
            <a:pPr marL="171450" lvl="0" indent="-171450">
              <a:lnSpc>
                <a:spcPct val="107000"/>
              </a:lnSpc>
              <a:spcAft>
                <a:spcPts val="800"/>
              </a:spcAft>
              <a:buFont typeface="Arial" panose="020B0604020202020204" pitchFamily="34" charset="0"/>
              <a:buChar char="•"/>
              <a:tabLst>
                <a:tab pos="457200" algn="l"/>
              </a:tabLst>
            </a:pPr>
            <a:r>
              <a:rPr lang="en-US" sz="800" b="1">
                <a:solidFill>
                  <a:schemeClr val="bg2"/>
                </a:solidFill>
                <a:latin typeface="+mj-lt"/>
                <a:ea typeface="Calibri" panose="020F0502020204030204" pitchFamily="34" charset="0"/>
                <a:cs typeface="Times New Roman" panose="02020603050405020304" pitchFamily="18" charset="0"/>
              </a:rPr>
              <a:t>Practical preventative advice to effectively immunize individuals.</a:t>
            </a:r>
            <a:endParaRPr lang="en-US" sz="800" b="1">
              <a:solidFill>
                <a:schemeClr val="bg2"/>
              </a:solidFill>
              <a:effectLst/>
              <a:latin typeface="+mj-lt"/>
              <a:ea typeface="Calibri" panose="020F0502020204030204" pitchFamily="34" charset="0"/>
              <a:cs typeface="Times New Roman" panose="02020603050405020304" pitchFamily="18" charset="0"/>
            </a:endParaRPr>
          </a:p>
        </p:txBody>
      </p:sp>
      <p:sp>
        <p:nvSpPr>
          <p:cNvPr id="43" name="Rectangle 42"/>
          <p:cNvSpPr/>
          <p:nvPr/>
        </p:nvSpPr>
        <p:spPr>
          <a:xfrm>
            <a:off x="1887163" y="1942100"/>
            <a:ext cx="2461175" cy="355738"/>
          </a:xfrm>
          <a:prstGeom prst="rect">
            <a:avLst/>
          </a:prstGeom>
        </p:spPr>
        <p:txBody>
          <a:bodyPr wrap="square">
            <a:spAutoFit/>
          </a:bodyPr>
          <a:lstStyle/>
          <a:p>
            <a:pPr marL="171450" lvl="0" indent="-171450">
              <a:lnSpc>
                <a:spcPct val="107000"/>
              </a:lnSpc>
              <a:spcAft>
                <a:spcPts val="800"/>
              </a:spcAft>
              <a:buFont typeface="Arial" panose="020B0604020202020204" pitchFamily="34" charset="0"/>
              <a:buChar char="•"/>
              <a:tabLst>
                <a:tab pos="457200" algn="l"/>
              </a:tabLst>
            </a:pPr>
            <a:r>
              <a:rPr lang="en-US" sz="800" b="1">
                <a:solidFill>
                  <a:schemeClr val="bg2"/>
                </a:solidFill>
                <a:latin typeface="+mj-lt"/>
                <a:ea typeface="Calibri" panose="020F0502020204030204" pitchFamily="34" charset="0"/>
                <a:cs typeface="Times New Roman" panose="02020603050405020304" pitchFamily="18" charset="0"/>
              </a:rPr>
              <a:t>Interactive services that respond to inquiries quickly.</a:t>
            </a:r>
            <a:endParaRPr lang="en-US" sz="800" b="1">
              <a:solidFill>
                <a:schemeClr val="bg2"/>
              </a:solidFill>
              <a:effectLst/>
              <a:latin typeface="+mj-lt"/>
              <a:ea typeface="Calibri" panose="020F0502020204030204" pitchFamily="34" charset="0"/>
              <a:cs typeface="Times New Roman" panose="02020603050405020304" pitchFamily="18" charset="0"/>
            </a:endParaRPr>
          </a:p>
        </p:txBody>
      </p:sp>
      <p:sp>
        <p:nvSpPr>
          <p:cNvPr id="44" name="Rectangle 43"/>
          <p:cNvSpPr/>
          <p:nvPr/>
        </p:nvSpPr>
        <p:spPr>
          <a:xfrm>
            <a:off x="2266037" y="2201254"/>
            <a:ext cx="2046244" cy="721736"/>
          </a:xfrm>
          <a:prstGeom prst="rect">
            <a:avLst/>
          </a:prstGeom>
        </p:spPr>
        <p:txBody>
          <a:bodyPr wrap="square">
            <a:spAutoFit/>
          </a:bodyPr>
          <a:lstStyle/>
          <a:p>
            <a:pPr marL="171450" lvl="0" indent="-171450">
              <a:lnSpc>
                <a:spcPct val="107000"/>
              </a:lnSpc>
              <a:spcAft>
                <a:spcPts val="800"/>
              </a:spcAft>
              <a:buFont typeface="Arial" panose="020B0604020202020204" pitchFamily="34" charset="0"/>
              <a:buChar char="•"/>
              <a:tabLst>
                <a:tab pos="457200" algn="l"/>
              </a:tabLst>
            </a:pPr>
            <a:r>
              <a:rPr lang="en-US" sz="800" b="1">
                <a:solidFill>
                  <a:schemeClr val="bg2"/>
                </a:solidFill>
                <a:latin typeface="+mj-lt"/>
                <a:ea typeface="Calibri" panose="020F0502020204030204" pitchFamily="34" charset="0"/>
                <a:cs typeface="Times New Roman" panose="02020603050405020304" pitchFamily="18" charset="0"/>
              </a:rPr>
              <a:t>Continuous alerts keep you on track with national campaign dates!</a:t>
            </a:r>
            <a:endParaRPr lang="en-US" sz="800" b="1">
              <a:solidFill>
                <a:schemeClr val="bg2"/>
              </a:solidFill>
              <a:latin typeface="+mj-lt"/>
              <a:ea typeface="Calibri" panose="020F0502020204030204" pitchFamily="34" charset="0"/>
              <a:cs typeface="Times New Roman" panose="02020603050405020304" pitchFamily="18" charset="0"/>
            </a:endParaRPr>
          </a:p>
          <a:p>
            <a:pPr>
              <a:lnSpc>
                <a:spcPct val="107000"/>
              </a:lnSpc>
              <a:spcAft>
                <a:spcPts val="800"/>
              </a:spcAft>
            </a:pPr>
            <a:r>
              <a:rPr lang="en-US" sz="800" b="1">
                <a:solidFill>
                  <a:schemeClr val="bg2"/>
                </a:solidFill>
                <a:latin typeface="+mj-lt"/>
                <a:ea typeface="Calibri" panose="020F0502020204030204" pitchFamily="34" charset="0"/>
                <a:cs typeface="Arial" panose="020B0604020202020204" pitchFamily="34" charset="0"/>
              </a:rPr>
              <a:t> </a:t>
            </a:r>
            <a:endParaRPr lang="en-US" sz="800" b="1">
              <a:solidFill>
                <a:schemeClr val="bg2"/>
              </a:solidFill>
              <a:effectLst/>
              <a:latin typeface="+mj-lt"/>
              <a:ea typeface="Calibri" panose="020F0502020204030204" pitchFamily="34" charset="0"/>
              <a:cs typeface="Arial" panose="020B0604020202020204" pitchFamily="34" charset="0"/>
            </a:endParaRPr>
          </a:p>
        </p:txBody>
      </p:sp>
      <p:sp>
        <p:nvSpPr>
          <p:cNvPr id="45" name="Rectangle 44"/>
          <p:cNvSpPr/>
          <p:nvPr/>
        </p:nvSpPr>
        <p:spPr>
          <a:xfrm>
            <a:off x="327121" y="1891690"/>
            <a:ext cx="1177047" cy="338554"/>
          </a:xfrm>
          <a:prstGeom prst="rect">
            <a:avLst/>
          </a:prstGeom>
        </p:spPr>
        <p:txBody>
          <a:bodyPr wrap="square">
            <a:spAutoFit/>
          </a:bodyPr>
          <a:lstStyle/>
          <a:p>
            <a:pPr marL="171450" indent="-171450">
              <a:buSzPct val="100000"/>
              <a:buFont typeface="Arial" panose="020B0604020202020204" pitchFamily="34" charset="0"/>
              <a:buChar char="•"/>
            </a:pPr>
            <a:r>
              <a:rPr lang="en-US" sz="800" b="1">
                <a:solidFill>
                  <a:schemeClr val="bg2"/>
                </a:solidFill>
                <a:latin typeface="Anton"/>
              </a:rPr>
              <a:t>Daily health posts</a:t>
            </a:r>
            <a:endParaRPr lang="en-US" sz="800" b="1">
              <a:solidFill>
                <a:schemeClr val="bg2"/>
              </a:solidFill>
              <a:latin typeface="Anton"/>
            </a:endParaRPr>
          </a:p>
        </p:txBody>
      </p:sp>
      <p:sp>
        <p:nvSpPr>
          <p:cNvPr id="46" name="Rectangle 45"/>
          <p:cNvSpPr/>
          <p:nvPr/>
        </p:nvSpPr>
        <p:spPr>
          <a:xfrm>
            <a:off x="321723" y="2206646"/>
            <a:ext cx="1524966" cy="338145"/>
          </a:xfrm>
          <a:prstGeom prst="rect">
            <a:avLst/>
          </a:prstGeom>
        </p:spPr>
        <p:txBody>
          <a:bodyPr wrap="square">
            <a:spAutoFit/>
          </a:bodyPr>
          <a:lstStyle/>
          <a:p>
            <a:pPr marL="171450" indent="-171450">
              <a:buFont typeface="Arial" panose="020B0604020202020204" pitchFamily="34" charset="0"/>
              <a:buChar char="•"/>
            </a:pPr>
            <a:r>
              <a:rPr lang="en-US" sz="800" b="1">
                <a:solidFill>
                  <a:schemeClr val="bg2"/>
                </a:solidFill>
                <a:latin typeface="+mj-lt"/>
              </a:rPr>
              <a:t>Content about mental health</a:t>
            </a:r>
            <a:endParaRPr lang="en-US" sz="800" b="1">
              <a:solidFill>
                <a:schemeClr val="bg2"/>
              </a:solidFill>
              <a:latin typeface="+mj-lt"/>
            </a:endParaRPr>
          </a:p>
        </p:txBody>
      </p:sp>
      <p:sp>
        <p:nvSpPr>
          <p:cNvPr id="47" name="Rectangle 46"/>
          <p:cNvSpPr/>
          <p:nvPr/>
        </p:nvSpPr>
        <p:spPr>
          <a:xfrm>
            <a:off x="312297" y="2510729"/>
            <a:ext cx="1801080" cy="215444"/>
          </a:xfrm>
          <a:prstGeom prst="rect">
            <a:avLst/>
          </a:prstGeom>
        </p:spPr>
        <p:txBody>
          <a:bodyPr wrap="square">
            <a:spAutoFit/>
          </a:bodyPr>
          <a:lstStyle/>
          <a:p>
            <a:pPr marL="171450" indent="-171450">
              <a:buFont typeface="Arial" panose="020B0604020202020204" pitchFamily="34" charset="0"/>
              <a:buChar char="•"/>
            </a:pPr>
            <a:r>
              <a:rPr lang="en-US" sz="800" b="1">
                <a:solidFill>
                  <a:schemeClr val="bg2"/>
                </a:solidFill>
                <a:latin typeface="+mj-lt"/>
              </a:rPr>
              <a:t>Direct response to inquiries</a:t>
            </a:r>
            <a:endParaRPr lang="en-US" sz="800" b="1">
              <a:solidFill>
                <a:schemeClr val="bg2"/>
              </a:solidFill>
              <a:latin typeface="+mj-lt"/>
            </a:endParaRPr>
          </a:p>
        </p:txBody>
      </p:sp>
      <p:sp>
        <p:nvSpPr>
          <p:cNvPr id="48" name="Rectangle 47"/>
          <p:cNvSpPr/>
          <p:nvPr/>
        </p:nvSpPr>
        <p:spPr>
          <a:xfrm>
            <a:off x="323167" y="2764676"/>
            <a:ext cx="1952375" cy="215444"/>
          </a:xfrm>
          <a:prstGeom prst="rect">
            <a:avLst/>
          </a:prstGeom>
        </p:spPr>
        <p:txBody>
          <a:bodyPr wrap="square">
            <a:spAutoFit/>
          </a:bodyPr>
          <a:lstStyle/>
          <a:p>
            <a:pPr marL="171450" indent="-171450">
              <a:buFont typeface="Arial" panose="020B0604020202020204" pitchFamily="34" charset="0"/>
              <a:buChar char="•"/>
            </a:pPr>
            <a:r>
              <a:rPr lang="en-US" sz="800" b="1">
                <a:solidFill>
                  <a:schemeClr val="bg2"/>
                </a:solidFill>
                <a:latin typeface="+mj-lt"/>
              </a:rPr>
              <a:t>National campaign dates alerts</a:t>
            </a:r>
            <a:endParaRPr lang="en-US" sz="800" b="1">
              <a:solidFill>
                <a:schemeClr val="bg2"/>
              </a:solidFill>
              <a:latin typeface="+mj-lt"/>
            </a:endParaRPr>
          </a:p>
        </p:txBody>
      </p:sp>
      <p:sp>
        <p:nvSpPr>
          <p:cNvPr id="49" name="Rectangle 48"/>
          <p:cNvSpPr/>
          <p:nvPr/>
        </p:nvSpPr>
        <p:spPr>
          <a:xfrm>
            <a:off x="328640" y="3011887"/>
            <a:ext cx="1518050" cy="461665"/>
          </a:xfrm>
          <a:prstGeom prst="rect">
            <a:avLst/>
          </a:prstGeom>
        </p:spPr>
        <p:txBody>
          <a:bodyPr wrap="square">
            <a:spAutoFit/>
          </a:bodyPr>
          <a:lstStyle/>
          <a:p>
            <a:pPr marL="171450" indent="-171450">
              <a:buFont typeface="Arial" panose="020B0604020202020204" pitchFamily="34" charset="0"/>
              <a:buChar char="•"/>
            </a:pPr>
            <a:r>
              <a:rPr lang="en-US" sz="800" b="1">
                <a:solidFill>
                  <a:schemeClr val="bg2"/>
                </a:solidFill>
                <a:latin typeface="+mj-lt"/>
              </a:rPr>
              <a:t>Special content for medical specialties and fields</a:t>
            </a:r>
            <a:endParaRPr lang="en-US" sz="800" b="1">
              <a:solidFill>
                <a:schemeClr val="bg2"/>
              </a:solidFill>
              <a:latin typeface="+mj-lt"/>
            </a:endParaRPr>
          </a:p>
        </p:txBody>
      </p:sp>
      <p:sp>
        <p:nvSpPr>
          <p:cNvPr id="50" name="Rectangle 49"/>
          <p:cNvSpPr/>
          <p:nvPr/>
        </p:nvSpPr>
        <p:spPr>
          <a:xfrm>
            <a:off x="2122886" y="2960769"/>
            <a:ext cx="2319053" cy="215444"/>
          </a:xfrm>
          <a:prstGeom prst="rect">
            <a:avLst/>
          </a:prstGeom>
        </p:spPr>
        <p:txBody>
          <a:bodyPr wrap="square">
            <a:spAutoFit/>
          </a:bodyPr>
          <a:lstStyle/>
          <a:p>
            <a:pPr marL="171450" indent="-171450">
              <a:buFont typeface="Arial" panose="020B0604020202020204" pitchFamily="34" charset="0"/>
              <a:buChar char="•"/>
            </a:pPr>
            <a:r>
              <a:rPr lang="en-US" sz="800" b="1">
                <a:solidFill>
                  <a:schemeClr val="bg2"/>
                </a:solidFill>
                <a:latin typeface="+mj-lt"/>
              </a:rPr>
              <a:t>Correcting wrong information always</a:t>
            </a:r>
            <a:endParaRPr lang="en-US" sz="800" b="1">
              <a:solidFill>
                <a:schemeClr val="bg2"/>
              </a:solidFill>
              <a:latin typeface="+mj-lt"/>
            </a:endParaRPr>
          </a:p>
        </p:txBody>
      </p:sp>
      <p:sp>
        <p:nvSpPr>
          <p:cNvPr id="52" name="Rectangle 51"/>
          <p:cNvSpPr/>
          <p:nvPr/>
        </p:nvSpPr>
        <p:spPr>
          <a:xfrm>
            <a:off x="1897986" y="3229146"/>
            <a:ext cx="2652335" cy="338554"/>
          </a:xfrm>
          <a:prstGeom prst="rect">
            <a:avLst/>
          </a:prstGeom>
        </p:spPr>
        <p:txBody>
          <a:bodyPr wrap="square">
            <a:spAutoFit/>
          </a:bodyPr>
          <a:lstStyle/>
          <a:p>
            <a:pPr marL="171450" indent="-171450">
              <a:buFont typeface="Arial" panose="020B0604020202020204" pitchFamily="34" charset="0"/>
              <a:buChar char="•"/>
            </a:pPr>
            <a:r>
              <a:rPr lang="en-US" sz="800" b="1">
                <a:solidFill>
                  <a:schemeClr val="bg2"/>
                </a:solidFill>
                <a:latin typeface="+mj-lt"/>
              </a:rPr>
              <a:t>A useful and simple guide to medical specialties</a:t>
            </a:r>
            <a:endParaRPr lang="en-US" sz="800" b="1">
              <a:solidFill>
                <a:schemeClr val="bg2"/>
              </a:solidFill>
              <a:latin typeface="+mj-lt"/>
            </a:endParaRPr>
          </a:p>
        </p:txBody>
      </p:sp>
      <p:sp>
        <p:nvSpPr>
          <p:cNvPr id="53" name="Rectangle 52"/>
          <p:cNvSpPr/>
          <p:nvPr/>
        </p:nvSpPr>
        <p:spPr>
          <a:xfrm>
            <a:off x="1577969" y="3555126"/>
            <a:ext cx="2519000" cy="338554"/>
          </a:xfrm>
          <a:prstGeom prst="rect">
            <a:avLst/>
          </a:prstGeom>
        </p:spPr>
        <p:txBody>
          <a:bodyPr wrap="square">
            <a:spAutoFit/>
          </a:bodyPr>
          <a:lstStyle/>
          <a:p>
            <a:pPr marL="171450" indent="-171450">
              <a:buFont typeface="Arial" panose="020B0604020202020204" pitchFamily="34" charset="0"/>
              <a:buChar char="•"/>
            </a:pPr>
            <a:r>
              <a:rPr lang="en-US" sz="800" b="1">
                <a:solidFill>
                  <a:schemeClr val="bg2"/>
                </a:solidFill>
                <a:latin typeface="+mj-lt"/>
              </a:rPr>
              <a:t>Weekly preventive awareness content that includes periodic psychological support</a:t>
            </a:r>
            <a:endParaRPr lang="en-US" sz="800" b="1">
              <a:solidFill>
                <a:schemeClr val="bg2"/>
              </a:solidFill>
              <a:latin typeface="+mj-lt"/>
            </a:endParaRPr>
          </a:p>
        </p:txBody>
      </p:sp>
      <p:sp>
        <p:nvSpPr>
          <p:cNvPr id="54" name="Rectangle 53"/>
          <p:cNvSpPr/>
          <p:nvPr/>
        </p:nvSpPr>
        <p:spPr>
          <a:xfrm>
            <a:off x="1270708" y="3885716"/>
            <a:ext cx="2863852" cy="215444"/>
          </a:xfrm>
          <a:prstGeom prst="rect">
            <a:avLst/>
          </a:prstGeom>
        </p:spPr>
        <p:txBody>
          <a:bodyPr wrap="square">
            <a:spAutoFit/>
          </a:bodyPr>
          <a:lstStyle/>
          <a:p>
            <a:pPr marL="171450" indent="-171450">
              <a:buFont typeface="Arial" panose="020B0604020202020204" pitchFamily="34" charset="0"/>
              <a:buChar char="•"/>
            </a:pPr>
            <a:r>
              <a:rPr lang="en-US" sz="800" b="1">
                <a:solidFill>
                  <a:schemeClr val="bg2"/>
                </a:solidFill>
                <a:latin typeface="+mj-lt"/>
              </a:rPr>
              <a:t>Regular content for national campaigns</a:t>
            </a:r>
            <a:endParaRPr lang="en-US" sz="800" b="1">
              <a:solidFill>
                <a:schemeClr val="bg2"/>
              </a:solidFill>
              <a:latin typeface="+mj-lt"/>
            </a:endParaRPr>
          </a:p>
        </p:txBody>
      </p:sp>
      <p:sp>
        <p:nvSpPr>
          <p:cNvPr id="55" name="Rectangle 54"/>
          <p:cNvSpPr/>
          <p:nvPr/>
        </p:nvSpPr>
        <p:spPr>
          <a:xfrm>
            <a:off x="7243680" y="1549453"/>
            <a:ext cx="1301667" cy="619144"/>
          </a:xfrm>
          <a:prstGeom prst="rect">
            <a:avLst/>
          </a:prstGeom>
        </p:spPr>
        <p:txBody>
          <a:bodyPr wrap="square">
            <a:spAutoFit/>
          </a:bodyPr>
          <a:lstStyle/>
          <a:p>
            <a:pPr marL="171450" indent="-171450">
              <a:lnSpc>
                <a:spcPct val="107000"/>
              </a:lnSpc>
              <a:spcAft>
                <a:spcPts val="800"/>
              </a:spcAft>
              <a:buFont typeface="Arial" panose="020B0604020202020204" pitchFamily="34" charset="0"/>
              <a:buChar char="•"/>
            </a:pPr>
            <a:r>
              <a:rPr lang="en-GB" sz="800" b="1">
                <a:solidFill>
                  <a:schemeClr val="bg2"/>
                </a:solidFill>
                <a:latin typeface="+mj-lt"/>
                <a:ea typeface="Times New Roman" panose="02020603050405020304" pitchFamily="18" charset="0"/>
                <a:cs typeface="Arial" panose="020B0604020202020204" pitchFamily="34" charset="0"/>
              </a:rPr>
              <a:t>Searching for reliable and accurate health information.</a:t>
            </a:r>
            <a:endParaRPr lang="en-US" sz="800" b="1">
              <a:solidFill>
                <a:schemeClr val="bg2"/>
              </a:solidFill>
              <a:effectLst/>
              <a:latin typeface="+mj-lt"/>
              <a:ea typeface="Times New Roman" panose="02020603050405020304" pitchFamily="18" charset="0"/>
              <a:cs typeface="Arial" panose="020B0604020202020204" pitchFamily="34" charset="0"/>
            </a:endParaRPr>
          </a:p>
        </p:txBody>
      </p:sp>
      <p:sp>
        <p:nvSpPr>
          <p:cNvPr id="56" name="Rectangle 55"/>
          <p:cNvSpPr/>
          <p:nvPr/>
        </p:nvSpPr>
        <p:spPr>
          <a:xfrm>
            <a:off x="6995970" y="2007548"/>
            <a:ext cx="1287197" cy="584775"/>
          </a:xfrm>
          <a:prstGeom prst="rect">
            <a:avLst/>
          </a:prstGeom>
        </p:spPr>
        <p:txBody>
          <a:bodyPr wrap="square">
            <a:spAutoFit/>
          </a:bodyPr>
          <a:lstStyle/>
          <a:p>
            <a:pPr marL="171450" indent="-171450">
              <a:buFont typeface="Arial" panose="020B0604020202020204" pitchFamily="34" charset="0"/>
              <a:buChar char="•"/>
            </a:pPr>
            <a:r>
              <a:rPr lang="en-GB" sz="800" b="1">
                <a:solidFill>
                  <a:schemeClr val="bg2"/>
                </a:solidFill>
                <a:latin typeface="+mj-lt"/>
                <a:ea typeface="Times New Roman" panose="02020603050405020304" pitchFamily="18" charset="0"/>
                <a:cs typeface="Arial" panose="020B0604020202020204" pitchFamily="34" charset="0"/>
              </a:rPr>
              <a:t>Understanding which medical specialty suits their health needs.</a:t>
            </a:r>
            <a:endParaRPr lang="en-US" sz="800" b="1">
              <a:solidFill>
                <a:schemeClr val="bg2"/>
              </a:solidFill>
              <a:latin typeface="+mj-lt"/>
            </a:endParaRPr>
          </a:p>
        </p:txBody>
      </p:sp>
      <p:sp>
        <p:nvSpPr>
          <p:cNvPr id="57" name="Rectangle 56"/>
          <p:cNvSpPr/>
          <p:nvPr/>
        </p:nvSpPr>
        <p:spPr>
          <a:xfrm>
            <a:off x="6614401" y="2582788"/>
            <a:ext cx="1774873" cy="487441"/>
          </a:xfrm>
          <a:prstGeom prst="rect">
            <a:avLst/>
          </a:prstGeom>
        </p:spPr>
        <p:txBody>
          <a:bodyPr wrap="square">
            <a:spAutoFit/>
          </a:bodyPr>
          <a:lstStyle/>
          <a:p>
            <a:pPr marL="171450" indent="-171450">
              <a:lnSpc>
                <a:spcPct val="107000"/>
              </a:lnSpc>
              <a:spcAft>
                <a:spcPts val="800"/>
              </a:spcAft>
              <a:buFont typeface="Arial" panose="020B0604020202020204" pitchFamily="34" charset="0"/>
              <a:buChar char="•"/>
            </a:pPr>
            <a:r>
              <a:rPr lang="en-GB" sz="800" b="1">
                <a:solidFill>
                  <a:schemeClr val="bg2"/>
                </a:solidFill>
                <a:latin typeface="+mj-lt"/>
                <a:ea typeface="Times New Roman" panose="02020603050405020304" pitchFamily="18" charset="0"/>
                <a:cs typeface="Arial" panose="020B0604020202020204" pitchFamily="34" charset="0"/>
              </a:rPr>
              <a:t>Correcting widespread medical myths and misinformation.</a:t>
            </a:r>
            <a:endParaRPr lang="en-US" sz="800" b="1">
              <a:solidFill>
                <a:schemeClr val="bg2"/>
              </a:solidFill>
              <a:effectLst/>
              <a:latin typeface="+mj-lt"/>
              <a:ea typeface="Times New Roman" panose="02020603050405020304" pitchFamily="18" charset="0"/>
              <a:cs typeface="Arial" panose="020B0604020202020204" pitchFamily="34" charset="0"/>
            </a:endParaRPr>
          </a:p>
        </p:txBody>
      </p:sp>
      <p:sp>
        <p:nvSpPr>
          <p:cNvPr id="58" name="Rectangle 57"/>
          <p:cNvSpPr/>
          <p:nvPr/>
        </p:nvSpPr>
        <p:spPr>
          <a:xfrm>
            <a:off x="7182161" y="3348499"/>
            <a:ext cx="1412837" cy="487441"/>
          </a:xfrm>
          <a:prstGeom prst="rect">
            <a:avLst/>
          </a:prstGeom>
        </p:spPr>
        <p:txBody>
          <a:bodyPr wrap="square">
            <a:spAutoFit/>
          </a:bodyPr>
          <a:lstStyle/>
          <a:p>
            <a:pPr marL="171450" indent="-171450">
              <a:lnSpc>
                <a:spcPct val="107000"/>
              </a:lnSpc>
              <a:spcAft>
                <a:spcPts val="800"/>
              </a:spcAft>
              <a:buFont typeface="Arial" panose="020B0604020202020204" pitchFamily="34" charset="0"/>
              <a:buChar char="•"/>
            </a:pPr>
            <a:r>
              <a:rPr lang="en-GB" sz="800" b="1">
                <a:solidFill>
                  <a:schemeClr val="bg2"/>
                </a:solidFill>
                <a:latin typeface="+mj-lt"/>
                <a:ea typeface="Times New Roman" panose="02020603050405020304" pitchFamily="18" charset="0"/>
                <a:cs typeface="Arial" panose="020B0604020202020204" pitchFamily="34" charset="0"/>
              </a:rPr>
              <a:t>Accessing simplified medical content in plain language.</a:t>
            </a:r>
            <a:endParaRPr lang="en-US" sz="800" b="1">
              <a:solidFill>
                <a:schemeClr val="bg2"/>
              </a:solidFill>
              <a:effectLst/>
              <a:latin typeface="+mj-lt"/>
              <a:ea typeface="Times New Roman" panose="02020603050405020304" pitchFamily="18" charset="0"/>
              <a:cs typeface="Arial" panose="020B0604020202020204" pitchFamily="34" charset="0"/>
            </a:endParaRPr>
          </a:p>
        </p:txBody>
      </p:sp>
      <p:sp>
        <p:nvSpPr>
          <p:cNvPr id="59" name="Rectangle 58"/>
          <p:cNvSpPr/>
          <p:nvPr/>
        </p:nvSpPr>
        <p:spPr>
          <a:xfrm>
            <a:off x="6946939" y="3003853"/>
            <a:ext cx="1351282" cy="338554"/>
          </a:xfrm>
          <a:prstGeom prst="rect">
            <a:avLst/>
          </a:prstGeom>
        </p:spPr>
        <p:txBody>
          <a:bodyPr wrap="square">
            <a:spAutoFit/>
          </a:bodyPr>
          <a:lstStyle/>
          <a:p>
            <a:pPr marL="171450" indent="-171450">
              <a:buFont typeface="Arial" panose="020B0604020202020204" pitchFamily="34" charset="0"/>
              <a:buChar char="•"/>
            </a:pPr>
            <a:r>
              <a:rPr lang="en-GB" sz="800" b="1">
                <a:solidFill>
                  <a:schemeClr val="bg2"/>
                </a:solidFill>
                <a:latin typeface="+mj-lt"/>
                <a:ea typeface="Times New Roman" panose="02020603050405020304" pitchFamily="18" charset="0"/>
                <a:cs typeface="Arial" panose="020B0604020202020204" pitchFamily="34" charset="0"/>
              </a:rPr>
              <a:t>Making better daily health decisions.</a:t>
            </a:r>
            <a:endParaRPr lang="en-US" sz="800" b="1">
              <a:solidFill>
                <a:schemeClr val="bg2"/>
              </a:solidFill>
              <a:latin typeface="+mj-lt"/>
            </a:endParaRPr>
          </a:p>
        </p:txBody>
      </p:sp>
      <p:sp>
        <p:nvSpPr>
          <p:cNvPr id="60" name="Rectangle 59"/>
          <p:cNvSpPr/>
          <p:nvPr/>
        </p:nvSpPr>
        <p:spPr>
          <a:xfrm>
            <a:off x="4822865" y="2742864"/>
            <a:ext cx="2130091" cy="338554"/>
          </a:xfrm>
          <a:prstGeom prst="rect">
            <a:avLst/>
          </a:prstGeom>
        </p:spPr>
        <p:txBody>
          <a:bodyPr wrap="square">
            <a:spAutoFit/>
          </a:bodyPr>
          <a:lstStyle/>
          <a:p>
            <a:pPr marL="171450" indent="-171450">
              <a:buFont typeface="Arial" panose="020B0604020202020204" pitchFamily="34" charset="0"/>
              <a:buChar char="•"/>
            </a:pPr>
            <a:r>
              <a:rPr lang="en-GB" sz="800" b="1">
                <a:solidFill>
                  <a:schemeClr val="bg2"/>
                </a:solidFill>
                <a:latin typeface="+mj-lt"/>
                <a:ea typeface="Times New Roman" panose="02020603050405020304" pitchFamily="18" charset="0"/>
                <a:cs typeface="Arial" panose="020B0604020202020204" pitchFamily="34" charset="0"/>
              </a:rPr>
              <a:t>Widespread misinformation and unverified health content online.</a:t>
            </a:r>
            <a:endParaRPr lang="en-US" sz="800" b="1">
              <a:solidFill>
                <a:schemeClr val="bg2"/>
              </a:solidFill>
              <a:latin typeface="+mj-lt"/>
            </a:endParaRPr>
          </a:p>
        </p:txBody>
      </p:sp>
      <p:sp>
        <p:nvSpPr>
          <p:cNvPr id="61" name="Rectangle 60"/>
          <p:cNvSpPr/>
          <p:nvPr/>
        </p:nvSpPr>
        <p:spPr>
          <a:xfrm>
            <a:off x="4933557" y="3110469"/>
            <a:ext cx="2338293" cy="338554"/>
          </a:xfrm>
          <a:prstGeom prst="rect">
            <a:avLst/>
          </a:prstGeom>
        </p:spPr>
        <p:txBody>
          <a:bodyPr wrap="square">
            <a:spAutoFit/>
          </a:bodyPr>
          <a:lstStyle/>
          <a:p>
            <a:pPr marL="171450" indent="-171450">
              <a:buFont typeface="Arial" panose="020B0604020202020204" pitchFamily="34" charset="0"/>
              <a:buChar char="•"/>
            </a:pPr>
            <a:r>
              <a:rPr lang="en-GB" sz="800" b="1">
                <a:solidFill>
                  <a:schemeClr val="bg2"/>
                </a:solidFill>
                <a:latin typeface="+mj-lt"/>
                <a:ea typeface="Times New Roman" panose="02020603050405020304" pitchFamily="18" charset="0"/>
                <a:cs typeface="Arial" panose="020B0604020202020204" pitchFamily="34" charset="0"/>
              </a:rPr>
              <a:t>Difficulty understanding complex medical terms.</a:t>
            </a:r>
            <a:endParaRPr lang="en-US" sz="800" b="1">
              <a:solidFill>
                <a:schemeClr val="bg2"/>
              </a:solidFill>
              <a:latin typeface="+mj-lt"/>
            </a:endParaRPr>
          </a:p>
        </p:txBody>
      </p:sp>
      <p:sp>
        <p:nvSpPr>
          <p:cNvPr id="62" name="Rectangle 61"/>
          <p:cNvSpPr/>
          <p:nvPr/>
        </p:nvSpPr>
        <p:spPr>
          <a:xfrm>
            <a:off x="5160117" y="3521335"/>
            <a:ext cx="2032929" cy="215444"/>
          </a:xfrm>
          <a:prstGeom prst="rect">
            <a:avLst/>
          </a:prstGeom>
        </p:spPr>
        <p:txBody>
          <a:bodyPr wrap="none">
            <a:spAutoFit/>
          </a:bodyPr>
          <a:lstStyle/>
          <a:p>
            <a:pPr marL="171450" indent="-171450">
              <a:buFont typeface="Arial" panose="020B0604020202020204" pitchFamily="34" charset="0"/>
              <a:buChar char="•"/>
            </a:pPr>
            <a:r>
              <a:rPr lang="en-US" sz="800" b="1">
                <a:solidFill>
                  <a:schemeClr val="bg2"/>
                </a:solidFill>
                <a:latin typeface="+mj-lt"/>
              </a:rPr>
              <a:t>Poor preventive health awareness</a:t>
            </a:r>
            <a:endParaRPr lang="en-US" sz="800" b="1">
              <a:solidFill>
                <a:schemeClr val="bg2"/>
              </a:solidFill>
              <a:latin typeface="+mj-lt"/>
            </a:endParaRPr>
          </a:p>
        </p:txBody>
      </p:sp>
      <p:sp>
        <p:nvSpPr>
          <p:cNvPr id="63" name="Rectangle 62"/>
          <p:cNvSpPr/>
          <p:nvPr/>
        </p:nvSpPr>
        <p:spPr>
          <a:xfrm>
            <a:off x="5448729" y="3811009"/>
            <a:ext cx="2253649" cy="338554"/>
          </a:xfrm>
          <a:prstGeom prst="rect">
            <a:avLst/>
          </a:prstGeom>
        </p:spPr>
        <p:txBody>
          <a:bodyPr wrap="square">
            <a:spAutoFit/>
          </a:bodyPr>
          <a:lstStyle/>
          <a:p>
            <a:pPr marL="171450" indent="-171450">
              <a:buFont typeface="Arial" panose="020B0604020202020204" pitchFamily="34" charset="0"/>
              <a:buChar char="•"/>
            </a:pPr>
            <a:r>
              <a:rPr lang="en-GB" sz="800" b="1">
                <a:solidFill>
                  <a:schemeClr val="bg2"/>
                </a:solidFill>
                <a:latin typeface="+mj-lt"/>
                <a:ea typeface="Times New Roman" panose="02020603050405020304" pitchFamily="18" charset="0"/>
                <a:cs typeface="Arial" panose="020B0604020202020204" pitchFamily="34" charset="0"/>
              </a:rPr>
              <a:t>Low trust in medical content shared on social media.</a:t>
            </a:r>
            <a:endParaRPr lang="en-US" sz="800" b="1">
              <a:solidFill>
                <a:schemeClr val="bg2"/>
              </a:solidFill>
              <a:latin typeface="+mj-lt"/>
            </a:endParaRPr>
          </a:p>
        </p:txBody>
      </p:sp>
      <p:sp>
        <p:nvSpPr>
          <p:cNvPr id="64" name="Rectangle 63"/>
          <p:cNvSpPr/>
          <p:nvPr/>
        </p:nvSpPr>
        <p:spPr>
          <a:xfrm>
            <a:off x="5394188" y="1216381"/>
            <a:ext cx="2266982" cy="338554"/>
          </a:xfrm>
          <a:prstGeom prst="rect">
            <a:avLst/>
          </a:prstGeom>
        </p:spPr>
        <p:txBody>
          <a:bodyPr wrap="square">
            <a:spAutoFit/>
          </a:bodyPr>
          <a:lstStyle/>
          <a:p>
            <a:pPr marL="285750" indent="-285750">
              <a:buFont typeface="Arial" panose="020B0604020202020204" pitchFamily="34" charset="0"/>
              <a:buChar char="•"/>
            </a:pPr>
            <a:r>
              <a:rPr lang="en-GB" sz="800" b="1">
                <a:solidFill>
                  <a:schemeClr val="bg2"/>
                </a:solidFill>
                <a:latin typeface="+mj-lt"/>
                <a:ea typeface="Times New Roman" panose="02020603050405020304" pitchFamily="18" charset="0"/>
                <a:cs typeface="Arial" panose="020B0604020202020204" pitchFamily="34" charset="0"/>
              </a:rPr>
              <a:t>Easy access to verified, simple, and trusted medical content</a:t>
            </a:r>
            <a:endParaRPr lang="en-US" sz="800" b="1">
              <a:solidFill>
                <a:schemeClr val="bg2"/>
              </a:solidFill>
              <a:latin typeface="+mj-lt"/>
            </a:endParaRPr>
          </a:p>
        </p:txBody>
      </p:sp>
      <p:sp>
        <p:nvSpPr>
          <p:cNvPr id="65" name="Rectangle 64"/>
          <p:cNvSpPr/>
          <p:nvPr/>
        </p:nvSpPr>
        <p:spPr>
          <a:xfrm>
            <a:off x="5160117" y="1589524"/>
            <a:ext cx="2289409" cy="215444"/>
          </a:xfrm>
          <a:prstGeom prst="rect">
            <a:avLst/>
          </a:prstGeom>
        </p:spPr>
        <p:txBody>
          <a:bodyPr wrap="none">
            <a:spAutoFit/>
          </a:bodyPr>
          <a:lstStyle/>
          <a:p>
            <a:pPr marL="285750" indent="-285750">
              <a:buFont typeface="Arial" panose="020B0604020202020204" pitchFamily="34" charset="0"/>
              <a:buChar char="•"/>
            </a:pPr>
            <a:r>
              <a:rPr lang="en-GB" sz="800" b="1">
                <a:solidFill>
                  <a:schemeClr val="bg2"/>
                </a:solidFill>
                <a:latin typeface="+mj-lt"/>
                <a:ea typeface="Times New Roman" panose="02020603050405020304" pitchFamily="18" charset="0"/>
                <a:cs typeface="Arial" panose="020B0604020202020204" pitchFamily="34" charset="0"/>
              </a:rPr>
              <a:t>Choosing the right medical specialty</a:t>
            </a:r>
            <a:endParaRPr lang="en-US" sz="800" b="1">
              <a:solidFill>
                <a:schemeClr val="bg2"/>
              </a:solidFill>
              <a:latin typeface="+mj-lt"/>
            </a:endParaRPr>
          </a:p>
        </p:txBody>
      </p:sp>
      <p:sp>
        <p:nvSpPr>
          <p:cNvPr id="66" name="Rectangle 65"/>
          <p:cNvSpPr/>
          <p:nvPr/>
        </p:nvSpPr>
        <p:spPr>
          <a:xfrm>
            <a:off x="5016205" y="1891690"/>
            <a:ext cx="2003241" cy="338554"/>
          </a:xfrm>
          <a:prstGeom prst="rect">
            <a:avLst/>
          </a:prstGeom>
        </p:spPr>
        <p:txBody>
          <a:bodyPr wrap="square">
            <a:spAutoFit/>
          </a:bodyPr>
          <a:lstStyle/>
          <a:p>
            <a:pPr marL="285750" indent="-285750">
              <a:buFont typeface="Arial" panose="020B0604020202020204" pitchFamily="34" charset="0"/>
              <a:buChar char="•"/>
            </a:pPr>
            <a:r>
              <a:rPr lang="en-US" sz="800" b="1">
                <a:solidFill>
                  <a:schemeClr val="bg2"/>
                </a:solidFill>
                <a:latin typeface="+mj-lt"/>
                <a:ea typeface="Times New Roman" panose="02020603050405020304" pitchFamily="18" charset="0"/>
                <a:cs typeface="Arial" panose="020B0604020202020204" pitchFamily="34" charset="0"/>
              </a:rPr>
              <a:t>Better understanding of the health of the body and mind.</a:t>
            </a:r>
            <a:endParaRPr lang="en-US" sz="800" b="1">
              <a:solidFill>
                <a:schemeClr val="bg2"/>
              </a:solidFill>
              <a:latin typeface="+mj-lt"/>
            </a:endParaRPr>
          </a:p>
        </p:txBody>
      </p:sp>
      <p:sp>
        <p:nvSpPr>
          <p:cNvPr id="67" name="Rectangle 66"/>
          <p:cNvSpPr/>
          <p:nvPr/>
        </p:nvSpPr>
        <p:spPr>
          <a:xfrm>
            <a:off x="4947689" y="2249160"/>
            <a:ext cx="2138384" cy="215444"/>
          </a:xfrm>
          <a:prstGeom prst="rect">
            <a:avLst/>
          </a:prstGeom>
        </p:spPr>
        <p:txBody>
          <a:bodyPr wrap="square">
            <a:spAutoFit/>
          </a:bodyPr>
          <a:lstStyle/>
          <a:p>
            <a:pPr marL="171450" indent="-171450">
              <a:buFont typeface="Arial" panose="020B0604020202020204" pitchFamily="34" charset="0"/>
              <a:buChar char="•"/>
            </a:pPr>
            <a:r>
              <a:rPr lang="en-GB" sz="800" b="1">
                <a:solidFill>
                  <a:schemeClr val="bg2"/>
                </a:solidFill>
                <a:latin typeface="+mj-lt"/>
                <a:ea typeface="Times New Roman" panose="02020603050405020304" pitchFamily="18" charset="0"/>
                <a:cs typeface="Arial" panose="020B0604020202020204" pitchFamily="34" charset="0"/>
              </a:rPr>
              <a:t>Improved daily health habits</a:t>
            </a:r>
            <a:endParaRPr lang="en-US" sz="800" b="1">
              <a:solidFill>
                <a:schemeClr val="bg2"/>
              </a:solidFill>
              <a:latin typeface="+mj-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1"/>
          <a:srcRect l="9853" t="17578" r="12500" b="16797"/>
          <a:stretch>
            <a:fillRect/>
          </a:stretch>
        </p:blipFill>
        <p:spPr bwMode="auto">
          <a:xfrm>
            <a:off x="254000" y="819150"/>
            <a:ext cx="8701314" cy="4152900"/>
          </a:xfrm>
          <a:prstGeom prst="rect">
            <a:avLst/>
          </a:prstGeom>
          <a:noFill/>
          <a:ln w="9525">
            <a:noFill/>
            <a:miter lim="800000"/>
            <a:headEnd/>
            <a:tailEnd/>
          </a:ln>
        </p:spPr>
      </p:pic>
      <p:sp>
        <p:nvSpPr>
          <p:cNvPr id="3" name="Title 2"/>
          <p:cNvSpPr>
            <a:spLocks noGrp="1"/>
          </p:cNvSpPr>
          <p:nvPr>
            <p:ph type="title"/>
          </p:nvPr>
        </p:nvSpPr>
        <p:spPr>
          <a:xfrm>
            <a:off x="953850" y="141425"/>
            <a:ext cx="7236000" cy="572700"/>
          </a:xfrm>
        </p:spPr>
        <p:txBody>
          <a:bodyPr/>
          <a:lstStyle/>
          <a:p>
            <a:r>
              <a:rPr lang="en-US"/>
              <a:t>Countries</a:t>
            </a:r>
            <a:endParaRPr lang="en-GB"/>
          </a:p>
        </p:txBody>
      </p:sp>
      <p:pic>
        <p:nvPicPr>
          <p:cNvPr id="4" name="Picture 3"/>
          <p:cNvPicPr>
            <a:picLocks noChangeAspect="1"/>
          </p:cNvPicPr>
          <p:nvPr/>
        </p:nvPicPr>
        <p:blipFill>
          <a:blip r:embed="rId2"/>
          <a:stretch>
            <a:fillRect/>
          </a:stretch>
        </p:blipFill>
        <p:spPr>
          <a:xfrm>
            <a:off x="410308" y="894744"/>
            <a:ext cx="4161692" cy="2382114"/>
          </a:xfrm>
          <a:prstGeom prst="rect">
            <a:avLst/>
          </a:prstGeom>
        </p:spPr>
      </p:pic>
      <p:pic>
        <p:nvPicPr>
          <p:cNvPr id="6" name="Picture 5"/>
          <p:cNvPicPr>
            <a:picLocks noChangeAspect="1"/>
          </p:cNvPicPr>
          <p:nvPr/>
        </p:nvPicPr>
        <p:blipFill>
          <a:blip r:embed="rId3"/>
          <a:stretch>
            <a:fillRect/>
          </a:stretch>
        </p:blipFill>
        <p:spPr>
          <a:xfrm>
            <a:off x="410308" y="3516923"/>
            <a:ext cx="3305908" cy="1395046"/>
          </a:xfrm>
          <a:prstGeom prst="rect">
            <a:avLst/>
          </a:prstGeom>
        </p:spPr>
      </p:pic>
      <p:pic>
        <p:nvPicPr>
          <p:cNvPr id="8" name="Picture 7"/>
          <p:cNvPicPr>
            <a:picLocks noChangeAspect="1"/>
          </p:cNvPicPr>
          <p:nvPr/>
        </p:nvPicPr>
        <p:blipFill>
          <a:blip r:embed="rId4"/>
          <a:stretch>
            <a:fillRect/>
          </a:stretch>
        </p:blipFill>
        <p:spPr>
          <a:xfrm>
            <a:off x="4571527" y="914521"/>
            <a:ext cx="4384260" cy="246736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Clr>
                <a:schemeClr val="accent2"/>
              </a:buClr>
              <a:buSzPct val="100000"/>
            </a:pPr>
            <a:r>
              <a:rPr lang="en-GB" sz="3600" b="1">
                <a:solidFill>
                  <a:srgbClr val="FF0000"/>
                </a:solidFill>
              </a:rPr>
              <a:t>Value Proposition</a:t>
            </a:r>
            <a:br>
              <a:rPr lang="ar-EG" sz="3600" b="1">
                <a:solidFill>
                  <a:srgbClr val="FF0000"/>
                </a:solidFill>
              </a:rPr>
            </a:br>
            <a:endParaRPr lang="ar-EG" sz="3600" b="1">
              <a:solidFill>
                <a:srgbClr val="FF0000"/>
              </a:solidFill>
            </a:endParaRPr>
          </a:p>
        </p:txBody>
      </p:sp>
      <p:sp>
        <p:nvSpPr>
          <p:cNvPr id="3" name="Rectangle 2"/>
          <p:cNvSpPr/>
          <p:nvPr/>
        </p:nvSpPr>
        <p:spPr>
          <a:xfrm>
            <a:off x="953850" y="1285875"/>
            <a:ext cx="6872137" cy="2246769"/>
          </a:xfrm>
          <a:prstGeom prst="rect">
            <a:avLst/>
          </a:prstGeom>
        </p:spPr>
        <p:txBody>
          <a:bodyPr wrap="square">
            <a:spAutoFit/>
          </a:bodyPr>
          <a:lstStyle/>
          <a:p>
            <a:r>
              <a:rPr lang="en-US" sz="2000" b="1">
                <a:effectLst>
                  <a:outerShdw blurRad="38100" dist="38100" dir="2700000" algn="tl">
                    <a:srgbClr val="000000">
                      <a:alpha val="43137"/>
                    </a:srgbClr>
                  </a:outerShdw>
                </a:effectLst>
              </a:rPr>
              <a:t>Our medical platform provides reliable, simplified, and interactive health content that helps users understand their medical specialties, correct misconceptions, and prevent diseases, while enhancing confidence in medical information and empowering them to make better health decisions in their daily lives.</a:t>
            </a:r>
            <a:endParaRPr lang="en-US" sz="2000" b="1">
              <a:effectLst>
                <a:outerShdw blurRad="38100" dist="38100" dir="2700000" algn="tl">
                  <a:srgbClr val="000000">
                    <a:alpha val="43137"/>
                  </a:srgbClr>
                </a:outerShdw>
              </a:effectLs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body" idx="1"/>
          </p:nvPr>
        </p:nvSpPr>
        <p:spPr/>
        <p:txBody>
          <a:bodyPr/>
          <a:lstStyle/>
          <a:p>
            <a:r>
              <a:rPr lang="ar-EG">
                <a:solidFill>
                  <a:srgbClr val="FF0000"/>
                </a:solidFill>
                <a:latin typeface="الOpen Sans"/>
                <a:ea typeface="Open Sans" panose="020B0606030504020204" charset="0"/>
                <a:cs typeface="Open Sans" panose="020B0606030504020204" charset="0"/>
              </a:rPr>
              <a:t>البوصلة  الطبية </a:t>
            </a:r>
            <a:endParaRPr lang="en-GB">
              <a:solidFill>
                <a:srgbClr val="FF0000"/>
              </a:solidFill>
              <a:latin typeface="الOpen Sans"/>
              <a:ea typeface="Open Sans" panose="020B0606030504020204" charset="0"/>
              <a:cs typeface="Open Sans" panose="020B0606030504020204" charset="0"/>
            </a:endParaRPr>
          </a:p>
          <a:p>
            <a:r>
              <a:rPr lang="en-GB"/>
              <a:t>Content Strategy</a:t>
            </a:r>
            <a:endParaRPr lang="en-GB"/>
          </a:p>
          <a:p>
            <a:endParaRPr lang="en-GB"/>
          </a:p>
        </p:txBody>
      </p:sp>
      <p:sp>
        <p:nvSpPr>
          <p:cNvPr id="4" name="Title 3"/>
          <p:cNvSpPr>
            <a:spLocks noGrp="1"/>
          </p:cNvSpPr>
          <p:nvPr>
            <p:ph type="title"/>
          </p:nvPr>
        </p:nvSpPr>
        <p:spPr>
          <a:ln w="28575">
            <a:noFill/>
          </a:ln>
        </p:spPr>
        <p:txBody>
          <a:bodyPr>
            <a:normAutofit fontScale="90000"/>
          </a:bodyPr>
          <a:lstStyle/>
          <a:p>
            <a:pPr rtl="1">
              <a:lnSpc>
                <a:spcPts val="4760"/>
              </a:lnSpc>
            </a:pPr>
            <a:r>
              <a:rPr lang="en-US">
                <a:solidFill>
                  <a:srgbClr val="FF0000"/>
                </a:solidFill>
                <a:latin typeface="Open Sans" panose="020B0606030504020204"/>
                <a:ea typeface="Open Sans" panose="020B0606030504020204"/>
                <a:cs typeface="Open Sans" panose="020B0606030504020204"/>
                <a:sym typeface="Open Sans" panose="020B0606030504020204"/>
              </a:rPr>
              <a:t>Medical compass</a:t>
            </a:r>
            <a:endParaRPr lang="en-US">
              <a:solidFill>
                <a:srgbClr val="FF0000"/>
              </a:solidFill>
              <a:latin typeface="Open Sans" panose="020B0606030504020204"/>
              <a:ea typeface="Open Sans" panose="020B0606030504020204"/>
              <a:cs typeface="Open Sans" panose="020B0606030504020204"/>
              <a:sym typeface="Open Sans" panose="020B0606030504020204"/>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211721" cy="5143500"/>
          </a:xfrm>
          <a:prstGeom prst="rect">
            <a:avLst/>
          </a:prstGeom>
        </p:spPr>
      </p:pic>
      <p:sp>
        <p:nvSpPr>
          <p:cNvPr id="2" name="Rectangle 1"/>
          <p:cNvSpPr/>
          <p:nvPr/>
        </p:nvSpPr>
        <p:spPr>
          <a:xfrm>
            <a:off x="2986927" y="354169"/>
            <a:ext cx="5181523" cy="646331"/>
          </a:xfrm>
          <a:prstGeom prst="rect">
            <a:avLst/>
          </a:prstGeom>
          <a:noFill/>
        </p:spPr>
        <p:txBody>
          <a:bodyPr wrap="square" lIns="91440" tIns="45720" rIns="91440" bIns="45720">
            <a:spAutoFit/>
          </a:bodyPr>
          <a:lstStyle/>
          <a:p>
            <a:pPr>
              <a:buClr>
                <a:schemeClr val="accent2"/>
              </a:buClr>
              <a:buSzPct val="100000"/>
            </a:pPr>
            <a:r>
              <a:rPr lang="en-GB" sz="3600" b="1">
                <a:solidFill>
                  <a:srgbClr val="FF0000"/>
                </a:solidFill>
              </a:rPr>
              <a:t>Competitive Analysis</a:t>
            </a:r>
            <a:endParaRPr lang="en-GB" sz="3600" b="1">
              <a:solidFill>
                <a:srgbClr val="FF0000"/>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492955" y="1368816"/>
            <a:ext cx="3136696" cy="2931385"/>
          </a:xfrm>
          <a:custGeom>
            <a:avLst/>
            <a:gdLst/>
            <a:ahLst/>
            <a:cxnLst/>
            <a:rect l="l" t="t" r="r" b="b"/>
            <a:pathLst>
              <a:path w="6273391" h="5862769">
                <a:moveTo>
                  <a:pt x="0" y="0"/>
                </a:moveTo>
                <a:lnTo>
                  <a:pt x="6273391" y="0"/>
                </a:lnTo>
                <a:lnTo>
                  <a:pt x="6273391" y="5862768"/>
                </a:lnTo>
                <a:lnTo>
                  <a:pt x="0" y="586276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211690" y="65882"/>
            <a:ext cx="5109136" cy="2873889"/>
          </a:xfrm>
          <a:custGeom>
            <a:avLst/>
            <a:gdLst/>
            <a:ahLst/>
            <a:cxnLst/>
            <a:rect l="l" t="t" r="r" b="b"/>
            <a:pathLst>
              <a:path w="10218271" h="5747778">
                <a:moveTo>
                  <a:pt x="0" y="0"/>
                </a:moveTo>
                <a:lnTo>
                  <a:pt x="10218272" y="0"/>
                </a:lnTo>
                <a:lnTo>
                  <a:pt x="10218272" y="5747777"/>
                </a:lnTo>
                <a:lnTo>
                  <a:pt x="0" y="5747777"/>
                </a:lnTo>
                <a:lnTo>
                  <a:pt x="0" y="0"/>
                </a:lnTo>
                <a:close/>
              </a:path>
            </a:pathLst>
          </a:custGeom>
          <a:blipFill>
            <a:blip r:embed="rId3"/>
            <a:stretch>
              <a:fillRect/>
            </a:stretch>
          </a:blipFill>
        </p:spPr>
      </p:sp>
      <p:sp>
        <p:nvSpPr>
          <p:cNvPr id="5" name="TextBox 5"/>
          <p:cNvSpPr txBox="1"/>
          <p:nvPr/>
        </p:nvSpPr>
        <p:spPr>
          <a:xfrm>
            <a:off x="6247741" y="136701"/>
            <a:ext cx="2381910" cy="705321"/>
          </a:xfrm>
          <a:prstGeom prst="rect">
            <a:avLst/>
          </a:prstGeom>
        </p:spPr>
        <p:txBody>
          <a:bodyPr lIns="0" tIns="0" rIns="0" bIns="0" rtlCol="0" anchor="t">
            <a:spAutoFit/>
          </a:bodyPr>
          <a:lstStyle/>
          <a:p>
            <a:pPr algn="ctr">
              <a:lnSpc>
                <a:spcPts val="5455"/>
              </a:lnSpc>
            </a:pPr>
            <a:r>
              <a:rPr lang="en-US" sz="3900" b="1" err="1">
                <a:solidFill>
                  <a:srgbClr val="235BEB"/>
                </a:solidFill>
                <a:latin typeface="Droid Arabic Naskh Bold" panose="020B0604020202020204"/>
                <a:ea typeface="Droid Arabic Naskh Bold" panose="020B0604020202020204"/>
                <a:cs typeface="Droid Arabic Naskh Bold" panose="020B0604020202020204"/>
                <a:sym typeface="Droid Arabic Naskh Bold" panose="020B0604020202020204"/>
              </a:rPr>
              <a:t>altibbi</a:t>
            </a:r>
            <a:endParaRPr lang="en-US" sz="3900" b="1">
              <a:solidFill>
                <a:srgbClr val="235BEB"/>
              </a:solidFill>
              <a:latin typeface="Droid Arabic Naskh Bold" panose="020B0604020202020204"/>
              <a:ea typeface="Droid Arabic Naskh Bold" panose="020B0604020202020204"/>
              <a:cs typeface="Droid Arabic Naskh Bold" panose="020B0604020202020204"/>
              <a:sym typeface="Droid Arabic Naskh Bold" panose="020B0604020202020204"/>
            </a:endParaRPr>
          </a:p>
        </p:txBody>
      </p:sp>
      <p:sp>
        <p:nvSpPr>
          <p:cNvPr id="6" name="TextBox 6"/>
          <p:cNvSpPr txBox="1"/>
          <p:nvPr/>
        </p:nvSpPr>
        <p:spPr>
          <a:xfrm>
            <a:off x="5492955" y="579496"/>
            <a:ext cx="3976089" cy="800219"/>
          </a:xfrm>
          <a:prstGeom prst="rect">
            <a:avLst/>
          </a:prstGeom>
        </p:spPr>
        <p:txBody>
          <a:bodyPr wrap="square" lIns="0" tIns="0" rIns="0" bIns="0" rtlCol="0" anchor="t">
            <a:spAutoFit/>
          </a:bodyPr>
          <a:lstStyle/>
          <a:p>
            <a:pPr algn="ctr"/>
            <a:r>
              <a:rPr lang="en-US" sz="2600" b="1">
                <a:solidFill>
                  <a:srgbClr val="EF2424"/>
                </a:solidFill>
                <a:latin typeface="XM Vahid Bold" panose="020B0604020202020204"/>
                <a:ea typeface="XM Vahid Bold" panose="020B0604020202020204"/>
                <a:cs typeface="XM Vahid Bold" panose="020B0604020202020204"/>
                <a:sym typeface="XM Vahid Bold" panose="020B0604020202020204"/>
              </a:rPr>
              <a:t>website &amp;app&amp; </a:t>
            </a:r>
            <a:r>
              <a:rPr lang="en-US" sz="2600" b="1" err="1">
                <a:solidFill>
                  <a:srgbClr val="EF2424"/>
                </a:solidFill>
                <a:latin typeface="XM Vahid Bold" panose="020B0604020202020204"/>
                <a:ea typeface="XM Vahid Bold" panose="020B0604020202020204"/>
                <a:cs typeface="XM Vahid Bold" panose="020B0604020202020204"/>
                <a:sym typeface="XM Vahid Bold" panose="020B0604020202020204"/>
              </a:rPr>
              <a:t>facebookpage</a:t>
            </a:r>
            <a:endParaRPr lang="en-US" sz="2600" b="1">
              <a:solidFill>
                <a:srgbClr val="EF2424"/>
              </a:solidFill>
              <a:latin typeface="XM Vahid Bold" panose="020B0604020202020204"/>
              <a:ea typeface="XM Vahid Bold" panose="020B0604020202020204"/>
              <a:cs typeface="XM Vahid Bold" panose="020B0604020202020204"/>
              <a:sym typeface="XM Vahid Bold" panose="020B0604020202020204"/>
            </a:endParaRPr>
          </a:p>
        </p:txBody>
      </p:sp>
      <p:sp>
        <p:nvSpPr>
          <p:cNvPr id="7" name="TextBox 7"/>
          <p:cNvSpPr txBox="1"/>
          <p:nvPr/>
        </p:nvSpPr>
        <p:spPr>
          <a:xfrm>
            <a:off x="211690" y="3174685"/>
            <a:ext cx="5281265" cy="1538883"/>
          </a:xfrm>
          <a:prstGeom prst="rect">
            <a:avLst/>
          </a:prstGeom>
        </p:spPr>
        <p:txBody>
          <a:bodyPr wrap="square" lIns="0" tIns="0" rIns="0" bIns="0" rtlCol="0" anchor="t">
            <a:spAutoFit/>
          </a:bodyPr>
          <a:lstStyle/>
          <a:p>
            <a:pPr algn="ctr" rtl="1">
              <a:lnSpc>
                <a:spcPts val="2445"/>
              </a:lnSpc>
            </a:pPr>
            <a:r>
              <a:rPr lang="en-US" sz="1745" b="1">
                <a:solidFill>
                  <a:srgbClr val="235BEB"/>
                </a:solidFill>
                <a:latin typeface="XM Vahid Bold" panose="020B0604020202020204"/>
                <a:ea typeface="XM Vahid Bold" panose="020B0604020202020204"/>
                <a:cs typeface="XM Vahid Bold" panose="020B0604020202020204"/>
                <a:sym typeface="XM Vahid Bold" panose="020B0604020202020204"/>
              </a:rPr>
              <a:t>A full-service medical platform offering a mobile app and Facebook page, allowing users to book appointments across all medical specialties</a:t>
            </a:r>
            <a:r>
              <a:rPr lang="ar-EG" sz="1745" b="1">
                <a:solidFill>
                  <a:srgbClr val="235BEB"/>
                </a:solidFill>
                <a:latin typeface="XM Vahid Bold" panose="020B0604020202020204"/>
                <a:ea typeface="XM Vahid Bold" panose="020B0604020202020204"/>
                <a:cs typeface="XM Vahid Bold" panose="020B0604020202020204"/>
                <a:sym typeface="XM Vahid Bold" panose="020B0604020202020204"/>
                <a:rtl val="0"/>
              </a:rPr>
              <a:t>.</a:t>
            </a:r>
            <a:endParaRPr lang="ar-EG" sz="1745" b="1">
              <a:solidFill>
                <a:srgbClr val="235BEB"/>
              </a:solidFill>
              <a:latin typeface="XM Vahid Bold" panose="020B0604020202020204"/>
              <a:ea typeface="XM Vahid Bold" panose="020B0604020202020204"/>
              <a:cs typeface="XM Vahid Bold" panose="020B0604020202020204"/>
              <a:sym typeface="XM Vahid Bold" panose="020B0604020202020204"/>
              <a:rtl val="0"/>
            </a:endParaRPr>
          </a:p>
          <a:p>
            <a:pPr algn="ctr" rtl="1">
              <a:lnSpc>
                <a:spcPts val="2445"/>
              </a:lnSpc>
            </a:pPr>
            <a:endParaRPr lang="ar-EG" sz="1745" b="1">
              <a:solidFill>
                <a:srgbClr val="235BEB"/>
              </a:solidFill>
              <a:latin typeface="XM Vahid Bold" panose="020B0604020202020204"/>
              <a:ea typeface="XM Vahid Bold" panose="020B0604020202020204"/>
              <a:cs typeface="XM Vahid Bold" panose="020B0604020202020204"/>
              <a:sym typeface="XM Vahid Bold" panose="020B0604020202020204"/>
              <a:rtl val="0"/>
            </a:endParaRPr>
          </a:p>
          <a:p>
            <a:pPr algn="ctr" rtl="1">
              <a:lnSpc>
                <a:spcPts val="2445"/>
              </a:lnSpc>
            </a:pPr>
            <a:endParaRPr lang="ar-EG" sz="1745" b="1">
              <a:solidFill>
                <a:srgbClr val="235BEB"/>
              </a:solidFill>
              <a:latin typeface="XM Vahid Bold" panose="020B0604020202020204"/>
              <a:ea typeface="XM Vahid Bold" panose="020B0604020202020204"/>
              <a:cs typeface="XM Vahid Bold" panose="020B0604020202020204"/>
              <a:sym typeface="XM Vahid Bold" panose="020B0604020202020204"/>
              <a:rtl val="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body" idx="1"/>
          </p:nvPr>
        </p:nvSpPr>
        <p:spPr/>
        <p:txBody>
          <a:bodyPr/>
          <a:lstStyle/>
          <a:p>
            <a:r>
              <a:rPr lang="ar-EG">
                <a:solidFill>
                  <a:srgbClr val="FF0000"/>
                </a:solidFill>
                <a:latin typeface="الOpen Sans"/>
                <a:ea typeface="Open Sans" panose="020B0606030504020204" charset="0"/>
                <a:cs typeface="Open Sans" panose="020B0606030504020204" charset="0"/>
              </a:rPr>
              <a:t>البوصلة  الطبية </a:t>
            </a:r>
            <a:endParaRPr lang="en-GB">
              <a:solidFill>
                <a:srgbClr val="FF0000"/>
              </a:solidFill>
              <a:latin typeface="الOpen Sans"/>
              <a:ea typeface="Open Sans" panose="020B0606030504020204" charset="0"/>
              <a:cs typeface="Open Sans" panose="020B0606030504020204" charset="0"/>
            </a:endParaRPr>
          </a:p>
          <a:p>
            <a:r>
              <a:rPr lang="en-GB"/>
              <a:t>Content Strategy</a:t>
            </a:r>
            <a:endParaRPr lang="en-GB"/>
          </a:p>
          <a:p>
            <a:endParaRPr lang="en-GB"/>
          </a:p>
        </p:txBody>
      </p:sp>
      <p:sp>
        <p:nvSpPr>
          <p:cNvPr id="4" name="Title 3"/>
          <p:cNvSpPr>
            <a:spLocks noGrp="1"/>
          </p:cNvSpPr>
          <p:nvPr>
            <p:ph type="title"/>
          </p:nvPr>
        </p:nvSpPr>
        <p:spPr>
          <a:ln w="28575">
            <a:noFill/>
          </a:ln>
        </p:spPr>
        <p:txBody>
          <a:bodyPr>
            <a:normAutofit fontScale="90000"/>
          </a:bodyPr>
          <a:lstStyle/>
          <a:p>
            <a:pPr rtl="1">
              <a:lnSpc>
                <a:spcPts val="4760"/>
              </a:lnSpc>
            </a:pPr>
            <a:r>
              <a:rPr lang="en-US">
                <a:solidFill>
                  <a:srgbClr val="FF0000"/>
                </a:solidFill>
                <a:latin typeface="Open Sans" panose="020B0606030504020204"/>
                <a:ea typeface="Open Sans" panose="020B0606030504020204"/>
                <a:cs typeface="Open Sans" panose="020B0606030504020204"/>
                <a:sym typeface="Open Sans" panose="020B0606030504020204"/>
              </a:rPr>
              <a:t>Medical compass</a:t>
            </a:r>
            <a:endParaRPr lang="en-US">
              <a:solidFill>
                <a:srgbClr val="FF0000"/>
              </a:solidFill>
              <a:latin typeface="Open Sans" panose="020B0606030504020204"/>
              <a:ea typeface="Open Sans" panose="020B0606030504020204"/>
              <a:cs typeface="Open Sans" panose="020B0606030504020204"/>
              <a:sym typeface="Open Sans" panose="020B0606030504020204"/>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211721" cy="5143500"/>
          </a:xfrm>
          <a:prstGeom prst="rect">
            <a:avLst/>
          </a:prstGeom>
        </p:spPr>
      </p:pic>
      <p:sp>
        <p:nvSpPr>
          <p:cNvPr id="2" name="Rectangle 1"/>
          <p:cNvSpPr/>
          <p:nvPr/>
        </p:nvSpPr>
        <p:spPr>
          <a:xfrm>
            <a:off x="3140743" y="270910"/>
            <a:ext cx="4249881" cy="923330"/>
          </a:xfrm>
          <a:prstGeom prst="rect">
            <a:avLst/>
          </a:prstGeom>
          <a:noFill/>
        </p:spPr>
        <p:txBody>
          <a:bodyPr wrap="none" lIns="91440" tIns="45720" rIns="91440" bIns="45720">
            <a:spAutoFit/>
          </a:bodyPr>
          <a:lstStyle/>
          <a:p>
            <a:pPr algn="ctr"/>
            <a:r>
              <a:rPr lang="en-GB" sz="5400" b="1">
                <a:solidFill>
                  <a:srgbClr val="FF9B2F"/>
                </a:solidFill>
              </a:rPr>
              <a:t>Introduction</a:t>
            </a:r>
            <a:endParaRPr lang="en-US" sz="5400" b="1" cap="none" spc="0">
              <a:ln w="12700">
                <a:solidFill>
                  <a:schemeClr val="accent1"/>
                </a:solidFill>
                <a:prstDash val="solid"/>
              </a:ln>
              <a:solidFill>
                <a:srgbClr val="FF9B2F"/>
              </a:solidFill>
              <a:effectLst>
                <a:outerShdw dist="38100" dir="2640000" algn="bl" rotWithShape="0">
                  <a:schemeClr val="accent1"/>
                </a:outerShdw>
              </a:effectLst>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366315">
            <a:off x="8136433" y="1022304"/>
            <a:ext cx="1829845" cy="2149598"/>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Freeform 9"/>
          <p:cNvSpPr/>
          <p:nvPr/>
        </p:nvSpPr>
        <p:spPr>
          <a:xfrm>
            <a:off x="7443034" y="-857495"/>
            <a:ext cx="2283753" cy="2360468"/>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Freeform 11"/>
          <p:cNvSpPr/>
          <p:nvPr/>
        </p:nvSpPr>
        <p:spPr>
          <a:xfrm>
            <a:off x="7756631" y="3562812"/>
            <a:ext cx="1934919" cy="2132676"/>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3" name="Freeform 13"/>
          <p:cNvSpPr/>
          <p:nvPr/>
        </p:nvSpPr>
        <p:spPr>
          <a:xfrm rot="-2611628">
            <a:off x="26635" y="1686342"/>
            <a:ext cx="2003996" cy="1520532"/>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4" name="TextBox 14"/>
          <p:cNvSpPr txBox="1"/>
          <p:nvPr/>
        </p:nvSpPr>
        <p:spPr>
          <a:xfrm>
            <a:off x="2028013" y="941327"/>
            <a:ext cx="4527373" cy="3039294"/>
          </a:xfrm>
          <a:prstGeom prst="rect">
            <a:avLst/>
          </a:prstGeom>
        </p:spPr>
        <p:txBody>
          <a:bodyPr lIns="0" tIns="0" rIns="0" bIns="0" rtlCol="0" anchor="t">
            <a:spAutoFit/>
          </a:bodyPr>
          <a:lstStyle/>
          <a:p>
            <a:pPr algn="ctr">
              <a:lnSpc>
                <a:spcPts val="7935"/>
              </a:lnSpc>
            </a:pPr>
            <a:r>
              <a:rPr lang="en-US" sz="9445" spc="-567">
                <a:solidFill>
                  <a:srgbClr val="0B4E7C"/>
                </a:solidFill>
                <a:latin typeface="Rustic Printed" panose="020B0604020202020204"/>
                <a:ea typeface="Rustic Printed" panose="020B0604020202020204"/>
                <a:cs typeface="Rustic Printed" panose="020B0604020202020204"/>
                <a:sym typeface="Rustic Printed" panose="020B0604020202020204"/>
              </a:rPr>
              <a:t>GROUP</a:t>
            </a:r>
            <a:endParaRPr lang="en-US" sz="9445" spc="-567">
              <a:solidFill>
                <a:srgbClr val="0B4E7C"/>
              </a:solidFill>
              <a:latin typeface="Rustic Printed" panose="020B0604020202020204"/>
              <a:ea typeface="Rustic Printed" panose="020B0604020202020204"/>
              <a:cs typeface="Rustic Printed" panose="020B0604020202020204"/>
              <a:sym typeface="Rustic Printed" panose="020B0604020202020204"/>
            </a:endParaRPr>
          </a:p>
          <a:p>
            <a:pPr algn="ctr">
              <a:lnSpc>
                <a:spcPts val="7935"/>
              </a:lnSpc>
            </a:pPr>
            <a:r>
              <a:rPr lang="en-US" sz="9445" spc="-567">
                <a:solidFill>
                  <a:srgbClr val="0B4E7C"/>
                </a:solidFill>
                <a:latin typeface="Rustic Printed" panose="020B0604020202020204"/>
                <a:ea typeface="Rustic Printed" panose="020B0604020202020204"/>
                <a:cs typeface="Rustic Printed" panose="020B0604020202020204"/>
                <a:sym typeface="Rustic Printed" panose="020B0604020202020204"/>
              </a:rPr>
              <a:t>PROJECT</a:t>
            </a:r>
            <a:endParaRPr lang="en-US" sz="9445" spc="-567">
              <a:solidFill>
                <a:srgbClr val="0B4E7C"/>
              </a:solidFill>
              <a:latin typeface="Rustic Printed" panose="020B0604020202020204"/>
              <a:ea typeface="Rustic Printed" panose="020B0604020202020204"/>
              <a:cs typeface="Rustic Printed" panose="020B0604020202020204"/>
              <a:sym typeface="Rustic Printed" panose="020B0604020202020204"/>
            </a:endParaRPr>
          </a:p>
        </p:txBody>
      </p:sp>
      <p:sp>
        <p:nvSpPr>
          <p:cNvPr id="15" name="Freeform 15"/>
          <p:cNvSpPr/>
          <p:nvPr/>
        </p:nvSpPr>
        <p:spPr>
          <a:xfrm rot="4142913">
            <a:off x="7032474" y="1359890"/>
            <a:ext cx="1385262" cy="832400"/>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rot="-6823717">
            <a:off x="523188" y="3258816"/>
            <a:ext cx="1385262" cy="832400"/>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flipH="1">
            <a:off x="1141823" y="785115"/>
            <a:ext cx="733730" cy="790681"/>
          </a:xfrm>
          <a:custGeom>
            <a:avLst/>
            <a:gdLst/>
            <a:ahLst/>
            <a:cxnLst/>
            <a:rect l="l" t="t" r="r" b="b"/>
            <a:pathLst>
              <a:path w="1467459" h="1581362">
                <a:moveTo>
                  <a:pt x="1467459" y="0"/>
                </a:moveTo>
                <a:lnTo>
                  <a:pt x="0" y="0"/>
                </a:lnTo>
                <a:lnTo>
                  <a:pt x="0" y="1581362"/>
                </a:lnTo>
                <a:lnTo>
                  <a:pt x="1467459" y="1581362"/>
                </a:lnTo>
                <a:lnTo>
                  <a:pt x="1467459"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8" name="Freeform 18"/>
          <p:cNvSpPr/>
          <p:nvPr/>
        </p:nvSpPr>
        <p:spPr>
          <a:xfrm>
            <a:off x="7742276" y="3862254"/>
            <a:ext cx="570072" cy="61432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9" name="Freeform 19"/>
          <p:cNvSpPr/>
          <p:nvPr/>
        </p:nvSpPr>
        <p:spPr>
          <a:xfrm>
            <a:off x="1950273" y="605221"/>
            <a:ext cx="5189390" cy="2681679"/>
          </a:xfrm>
          <a:custGeom>
            <a:avLst/>
            <a:gdLst/>
            <a:ahLst/>
            <a:cxnLst/>
            <a:rect l="l" t="t" r="r" b="b"/>
            <a:pathLst>
              <a:path w="10378779" h="5363357">
                <a:moveTo>
                  <a:pt x="0" y="0"/>
                </a:moveTo>
                <a:lnTo>
                  <a:pt x="10378778" y="0"/>
                </a:lnTo>
                <a:lnTo>
                  <a:pt x="10378778" y="5363357"/>
                </a:lnTo>
                <a:lnTo>
                  <a:pt x="0" y="5363357"/>
                </a:lnTo>
                <a:lnTo>
                  <a:pt x="0" y="0"/>
                </a:lnTo>
                <a:close/>
              </a:path>
            </a:pathLst>
          </a:custGeom>
          <a:blipFill>
            <a:blip r:embed="rId13"/>
            <a:stretch>
              <a:fillRect t="-11543" r="-8888" b="-6982"/>
            </a:stretch>
          </a:blipFill>
        </p:spPr>
      </p:sp>
      <p:sp>
        <p:nvSpPr>
          <p:cNvPr id="20" name="TextBox 20"/>
          <p:cNvSpPr txBox="1"/>
          <p:nvPr/>
        </p:nvSpPr>
        <p:spPr>
          <a:xfrm>
            <a:off x="2028013" y="3573482"/>
            <a:ext cx="5177805" cy="474489"/>
          </a:xfrm>
          <a:prstGeom prst="rect">
            <a:avLst/>
          </a:prstGeom>
        </p:spPr>
        <p:txBody>
          <a:bodyPr lIns="0" tIns="0" rIns="0" bIns="0" rtlCol="0" anchor="t">
            <a:spAutoFit/>
          </a:bodyPr>
          <a:lstStyle/>
          <a:p>
            <a:pPr algn="ctr">
              <a:lnSpc>
                <a:spcPts val="3710"/>
              </a:lnSpc>
              <a:spcBef>
                <a:spcPct val="0"/>
              </a:spcBef>
            </a:pPr>
            <a:r>
              <a:rPr lang="en-US" sz="2650" b="1" err="1">
                <a:solidFill>
                  <a:srgbClr val="235BEB"/>
                </a:solidFill>
                <a:latin typeface="XM Vahid Bold" panose="020B0604020202020204"/>
                <a:ea typeface="XM Vahid Bold" panose="020B0604020202020204"/>
                <a:cs typeface="XM Vahid Bold" panose="020B0604020202020204"/>
                <a:sym typeface="XM Vahid Bold" panose="020B0604020202020204"/>
              </a:rPr>
              <a:t>sehatok</a:t>
            </a:r>
            <a:endParaRPr lang="en-US" sz="2650" b="1">
              <a:solidFill>
                <a:srgbClr val="235BEB"/>
              </a:solidFill>
              <a:latin typeface="XM Vahid Bold" panose="020B0604020202020204"/>
              <a:ea typeface="XM Vahid Bold" panose="020B0604020202020204"/>
              <a:cs typeface="XM Vahid Bold" panose="020B0604020202020204"/>
              <a:sym typeface="XM Vahid Bold" panose="020B0604020202020204"/>
            </a:endParaRPr>
          </a:p>
        </p:txBody>
      </p:sp>
      <p:sp>
        <p:nvSpPr>
          <p:cNvPr id="21" name="TextBox 21"/>
          <p:cNvSpPr txBox="1"/>
          <p:nvPr/>
        </p:nvSpPr>
        <p:spPr>
          <a:xfrm>
            <a:off x="1928059" y="3932191"/>
            <a:ext cx="5377712" cy="820738"/>
          </a:xfrm>
          <a:prstGeom prst="rect">
            <a:avLst/>
          </a:prstGeom>
        </p:spPr>
        <p:txBody>
          <a:bodyPr lIns="0" tIns="0" rIns="0" bIns="0" rtlCol="0" anchor="t">
            <a:spAutoFit/>
          </a:bodyPr>
          <a:lstStyle/>
          <a:p>
            <a:pPr algn="ctr" rtl="1">
              <a:lnSpc>
                <a:spcPts val="3150"/>
              </a:lnSpc>
            </a:pPr>
            <a:r>
              <a:rPr lang="en-US" sz="2250" b="1">
                <a:solidFill>
                  <a:srgbClr val="235BEB"/>
                </a:solidFill>
                <a:latin typeface="XM Vahid Bold" panose="020B0604020202020204"/>
                <a:ea typeface="XM Vahid Bold" panose="020B0604020202020204"/>
                <a:cs typeface="XM Vahid Bold" panose="020B0604020202020204"/>
                <a:sym typeface="XM Vahid Bold" panose="020B0604020202020204"/>
              </a:rPr>
              <a:t>A comprehensive medical platform available through a website</a:t>
            </a:r>
            <a:endParaRPr lang="en-US" sz="2250" b="1">
              <a:solidFill>
                <a:srgbClr val="235BEB"/>
              </a:solidFill>
              <a:latin typeface="XM Vahid Bold" panose="020B0604020202020204"/>
              <a:ea typeface="XM Vahid Bold" panose="020B0604020202020204"/>
              <a:cs typeface="XM Vahid Bold" panose="020B0604020202020204"/>
              <a:sym typeface="XM Vahid Bold"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385639" y="763373"/>
            <a:ext cx="3629955" cy="3616755"/>
          </a:xfrm>
          <a:custGeom>
            <a:avLst/>
            <a:gdLst/>
            <a:ahLst/>
            <a:cxnLst/>
            <a:rect l="l" t="t" r="r" b="b"/>
            <a:pathLst>
              <a:path w="7259909" h="7233510">
                <a:moveTo>
                  <a:pt x="0" y="0"/>
                </a:moveTo>
                <a:lnTo>
                  <a:pt x="7259909" y="0"/>
                </a:lnTo>
                <a:lnTo>
                  <a:pt x="7259909" y="7233510"/>
                </a:lnTo>
                <a:lnTo>
                  <a:pt x="0" y="7233510"/>
                </a:lnTo>
                <a:lnTo>
                  <a:pt x="0" y="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4" name="Freeform 4"/>
          <p:cNvSpPr/>
          <p:nvPr/>
        </p:nvSpPr>
        <p:spPr>
          <a:xfrm>
            <a:off x="344891" y="239039"/>
            <a:ext cx="4371218" cy="2458810"/>
          </a:xfrm>
          <a:custGeom>
            <a:avLst/>
            <a:gdLst/>
            <a:ahLst/>
            <a:cxnLst/>
            <a:rect l="l" t="t" r="r" b="b"/>
            <a:pathLst>
              <a:path w="8742435" h="4917620">
                <a:moveTo>
                  <a:pt x="0" y="0"/>
                </a:moveTo>
                <a:lnTo>
                  <a:pt x="8742435" y="0"/>
                </a:lnTo>
                <a:lnTo>
                  <a:pt x="8742435" y="4917620"/>
                </a:lnTo>
                <a:lnTo>
                  <a:pt x="0" y="4917620"/>
                </a:lnTo>
                <a:lnTo>
                  <a:pt x="0" y="0"/>
                </a:lnTo>
                <a:close/>
              </a:path>
            </a:pathLst>
          </a:custGeom>
          <a:blipFill>
            <a:blip r:embed="rId3"/>
            <a:stretch>
              <a:fillRect/>
            </a:stretch>
          </a:blipFill>
        </p:spPr>
      </p:sp>
      <p:sp>
        <p:nvSpPr>
          <p:cNvPr id="5" name="TextBox 5"/>
          <p:cNvSpPr txBox="1"/>
          <p:nvPr/>
        </p:nvSpPr>
        <p:spPr>
          <a:xfrm>
            <a:off x="4387775" y="250412"/>
            <a:ext cx="3875558" cy="512961"/>
          </a:xfrm>
          <a:prstGeom prst="rect">
            <a:avLst/>
          </a:prstGeom>
        </p:spPr>
        <p:txBody>
          <a:bodyPr lIns="0" tIns="0" rIns="0" bIns="0" rtlCol="0" anchor="t">
            <a:spAutoFit/>
          </a:bodyPr>
          <a:lstStyle/>
          <a:p>
            <a:pPr algn="ctr">
              <a:lnSpc>
                <a:spcPts val="4040"/>
              </a:lnSpc>
            </a:pPr>
            <a:r>
              <a:rPr lang="en-US" sz="2885" b="1">
                <a:solidFill>
                  <a:srgbClr val="BF5262"/>
                </a:solidFill>
                <a:latin typeface="XM Vahid Bold" panose="020B0604020202020204"/>
                <a:ea typeface="XM Vahid Bold" panose="020B0604020202020204"/>
                <a:cs typeface="XM Vahid Bold" panose="020B0604020202020204"/>
                <a:sym typeface="XM Vahid Bold" panose="020B0604020202020204"/>
              </a:rPr>
              <a:t>super mama</a:t>
            </a:r>
            <a:endParaRPr lang="en-US" sz="2885" b="1">
              <a:solidFill>
                <a:srgbClr val="BF5262"/>
              </a:solidFill>
              <a:latin typeface="XM Vahid Bold" panose="020B0604020202020204"/>
              <a:ea typeface="XM Vahid Bold" panose="020B0604020202020204"/>
              <a:cs typeface="XM Vahid Bold" panose="020B0604020202020204"/>
              <a:sym typeface="XM Vahid Bold" panose="020B0604020202020204"/>
            </a:endParaRPr>
          </a:p>
        </p:txBody>
      </p:sp>
      <p:sp>
        <p:nvSpPr>
          <p:cNvPr id="6" name="TextBox 6"/>
          <p:cNvSpPr txBox="1"/>
          <p:nvPr/>
        </p:nvSpPr>
        <p:spPr>
          <a:xfrm>
            <a:off x="125467" y="2618946"/>
            <a:ext cx="5062796" cy="577081"/>
          </a:xfrm>
          <a:prstGeom prst="rect">
            <a:avLst/>
          </a:prstGeom>
        </p:spPr>
        <p:txBody>
          <a:bodyPr lIns="0" tIns="0" rIns="0" bIns="0" rtlCol="0" anchor="t">
            <a:spAutoFit/>
          </a:bodyPr>
          <a:lstStyle/>
          <a:p>
            <a:pPr algn="ctr">
              <a:lnSpc>
                <a:spcPts val="4505"/>
              </a:lnSpc>
            </a:pPr>
            <a:r>
              <a:rPr lang="en-US" sz="3215" b="1">
                <a:solidFill>
                  <a:srgbClr val="000000"/>
                </a:solidFill>
                <a:latin typeface="XM Vahid Bold" panose="020B0604020202020204"/>
                <a:ea typeface="XM Vahid Bold" panose="020B0604020202020204"/>
                <a:cs typeface="XM Vahid Bold" panose="020B0604020202020204"/>
                <a:sym typeface="XM Vahid Bold" panose="020B0604020202020204"/>
              </a:rPr>
              <a:t>website &amp; </a:t>
            </a:r>
            <a:r>
              <a:rPr lang="en-US" sz="3215" b="1" err="1">
                <a:solidFill>
                  <a:srgbClr val="000000"/>
                </a:solidFill>
                <a:latin typeface="XM Vahid Bold" panose="020B0604020202020204"/>
                <a:ea typeface="XM Vahid Bold" panose="020B0604020202020204"/>
                <a:cs typeface="XM Vahid Bold" panose="020B0604020202020204"/>
                <a:sym typeface="XM Vahid Bold" panose="020B0604020202020204"/>
              </a:rPr>
              <a:t>facebook</a:t>
            </a:r>
            <a:r>
              <a:rPr lang="en-US" sz="3215" b="1">
                <a:solidFill>
                  <a:srgbClr val="000000"/>
                </a:solidFill>
                <a:latin typeface="XM Vahid Bold" panose="020B0604020202020204"/>
                <a:ea typeface="XM Vahid Bold" panose="020B0604020202020204"/>
                <a:cs typeface="XM Vahid Bold" panose="020B0604020202020204"/>
                <a:sym typeface="XM Vahid Bold" panose="020B0604020202020204"/>
              </a:rPr>
              <a:t> page</a:t>
            </a:r>
            <a:endParaRPr lang="en-US" sz="3215" b="1">
              <a:solidFill>
                <a:srgbClr val="000000"/>
              </a:solidFill>
              <a:latin typeface="XM Vahid Bold" panose="020B0604020202020204"/>
              <a:ea typeface="XM Vahid Bold" panose="020B0604020202020204"/>
              <a:cs typeface="XM Vahid Bold" panose="020B0604020202020204"/>
              <a:sym typeface="XM Vahid Bold" panose="020B0604020202020204"/>
            </a:endParaRPr>
          </a:p>
        </p:txBody>
      </p:sp>
      <p:sp>
        <p:nvSpPr>
          <p:cNvPr id="7" name="TextBox 7"/>
          <p:cNvSpPr txBox="1"/>
          <p:nvPr/>
        </p:nvSpPr>
        <p:spPr>
          <a:xfrm>
            <a:off x="-190672" y="3029847"/>
            <a:ext cx="6790581" cy="923330"/>
          </a:xfrm>
          <a:prstGeom prst="rect">
            <a:avLst/>
          </a:prstGeom>
        </p:spPr>
        <p:txBody>
          <a:bodyPr lIns="0" tIns="0" rIns="0" bIns="0" rtlCol="0" anchor="t">
            <a:spAutoFit/>
          </a:bodyPr>
          <a:lstStyle/>
          <a:p>
            <a:pPr algn="ctr" rtl="1">
              <a:lnSpc>
                <a:spcPts val="3640"/>
              </a:lnSpc>
            </a:pPr>
            <a:r>
              <a:rPr lang="en-US" sz="2600" b="1">
                <a:solidFill>
                  <a:srgbClr val="EF2424"/>
                </a:solidFill>
                <a:latin typeface="XM Vahid Bold" panose="020B0604020202020204"/>
                <a:ea typeface="XM Vahid Bold" panose="020B0604020202020204"/>
                <a:cs typeface="XM Vahid Bold" panose="020B0604020202020204"/>
                <a:sym typeface="XM Vahid Bold" panose="020B0604020202020204"/>
              </a:rPr>
              <a:t>A specialized website for mothers and children</a:t>
            </a:r>
            <a:endParaRPr lang="en-US" sz="2600" b="1">
              <a:solidFill>
                <a:srgbClr val="EF2424"/>
              </a:solidFill>
              <a:latin typeface="XM Vahid Bold" panose="020B0604020202020204"/>
              <a:ea typeface="XM Vahid Bold" panose="020B0604020202020204"/>
              <a:cs typeface="XM Vahid Bold" panose="020B0604020202020204"/>
              <a:sym typeface="XM Vahid Bold" panose="020B0604020202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935" y="1018925"/>
            <a:ext cx="2933700" cy="3181350"/>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526" y="1018703"/>
            <a:ext cx="2734057" cy="31817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635" y="1018925"/>
            <a:ext cx="2972215" cy="318179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891" y="932922"/>
            <a:ext cx="7236000" cy="572700"/>
          </a:xfrm>
        </p:spPr>
        <p:txBody>
          <a:bodyPr/>
          <a:lstStyle/>
          <a:p>
            <a:endParaRPr lang="en-US"/>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2452" y="295942"/>
            <a:ext cx="7978878" cy="4171950"/>
          </a:xfrm>
          <a:prstGeom prst="rect">
            <a:avLst/>
          </a:prstGeom>
        </p:spPr>
      </p:pic>
      <p:sp>
        <p:nvSpPr>
          <p:cNvPr id="5" name="Rectangle 4"/>
          <p:cNvSpPr/>
          <p:nvPr/>
        </p:nvSpPr>
        <p:spPr>
          <a:xfrm>
            <a:off x="997503" y="295942"/>
            <a:ext cx="6789645" cy="584775"/>
          </a:xfrm>
          <a:prstGeom prst="rect">
            <a:avLst/>
          </a:prstGeom>
          <a:noFill/>
        </p:spPr>
        <p:txBody>
          <a:bodyPr wrap="square" lIns="91440" tIns="45720" rIns="91440" bIns="45720">
            <a:spAutoFit/>
          </a:bodyPr>
          <a:lstStyle/>
          <a:p>
            <a:pPr algn="ctr"/>
            <a:r>
              <a:rPr lang="en-US" sz="3200">
                <a:solidFill>
                  <a:srgbClr val="FF0000"/>
                </a:solidFill>
              </a:rPr>
              <a:t>Top post  competitors</a:t>
            </a:r>
            <a:endParaRPr lang="en-US" sz="3200" b="0" cap="none" spc="0">
              <a:ln w="0"/>
              <a:solidFill>
                <a:srgbClr val="FF0000"/>
              </a:solidFill>
              <a:effectLst>
                <a:outerShdw blurRad="38100" dist="25400" dir="5400000" algn="ctr" rotWithShape="0">
                  <a:srgbClr val="6E747A">
                    <a:alpha val="43000"/>
                  </a:srgbClr>
                </a:outerShdw>
              </a:effectLs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531222" y="3799441"/>
            <a:ext cx="2688118" cy="2688118"/>
          </a:xfrm>
          <a:custGeom>
            <a:avLst/>
            <a:gdLst/>
            <a:ahLst/>
            <a:cxnLst/>
            <a:rect l="l" t="t" r="r" b="b"/>
            <a:pathLst>
              <a:path w="5376236" h="5376236">
                <a:moveTo>
                  <a:pt x="0" y="0"/>
                </a:moveTo>
                <a:lnTo>
                  <a:pt x="5376236" y="0"/>
                </a:lnTo>
                <a:lnTo>
                  <a:pt x="5376236" y="5376236"/>
                </a:lnTo>
                <a:lnTo>
                  <a:pt x="0" y="5376236"/>
                </a:lnTo>
                <a:lnTo>
                  <a:pt x="0" y="0"/>
                </a:lnTo>
                <a:close/>
              </a:path>
            </a:pathLst>
          </a:custGeom>
          <a:blipFill>
            <a:blip r:embed="rId1"/>
            <a:stretch>
              <a:fillRect/>
            </a:stretch>
          </a:blipFill>
        </p:spPr>
      </p:sp>
      <p:sp>
        <p:nvSpPr>
          <p:cNvPr id="4" name="TextBox 4"/>
          <p:cNvSpPr txBox="1"/>
          <p:nvPr/>
        </p:nvSpPr>
        <p:spPr>
          <a:xfrm>
            <a:off x="1588494" y="2210628"/>
            <a:ext cx="3649809" cy="282129"/>
          </a:xfrm>
          <a:prstGeom prst="rect">
            <a:avLst/>
          </a:prstGeom>
        </p:spPr>
        <p:txBody>
          <a:bodyPr lIns="0" tIns="0" rIns="0" bIns="0" rtlCol="0" anchor="t">
            <a:spAutoFit/>
          </a:bodyPr>
          <a:lstStyle/>
          <a:p>
            <a:pPr>
              <a:lnSpc>
                <a:spcPts val="2155"/>
              </a:lnSpc>
            </a:pPr>
            <a:r>
              <a:rPr lang="en-US" sz="1795" spc="63">
                <a:solidFill>
                  <a:srgbClr val="F35000"/>
                </a:solidFill>
                <a:latin typeface="Codec Pro"/>
                <a:ea typeface="Codec Pro"/>
                <a:cs typeface="Codec Pro"/>
                <a:sym typeface="Codec Pro"/>
              </a:rPr>
              <a:t>Reach out.</a:t>
            </a:r>
            <a:endParaRPr lang="en-US" sz="1795" spc="63">
              <a:solidFill>
                <a:srgbClr val="F35000"/>
              </a:solidFill>
              <a:latin typeface="Codec Pro"/>
              <a:ea typeface="Codec Pro"/>
              <a:cs typeface="Codec Pro"/>
              <a:sym typeface="Codec Pro"/>
            </a:endParaRPr>
          </a:p>
        </p:txBody>
      </p:sp>
      <p:sp>
        <p:nvSpPr>
          <p:cNvPr id="5" name="TextBox 5"/>
          <p:cNvSpPr txBox="1"/>
          <p:nvPr/>
        </p:nvSpPr>
        <p:spPr>
          <a:xfrm>
            <a:off x="1576804" y="947878"/>
            <a:ext cx="3661499" cy="1769715"/>
          </a:xfrm>
          <a:prstGeom prst="rect">
            <a:avLst/>
          </a:prstGeom>
        </p:spPr>
        <p:txBody>
          <a:bodyPr lIns="0" tIns="0" rIns="0" bIns="0" rtlCol="0" anchor="t">
            <a:spAutoFit/>
          </a:bodyPr>
          <a:lstStyle/>
          <a:p>
            <a:pPr>
              <a:lnSpc>
                <a:spcPts val="4610"/>
              </a:lnSpc>
            </a:pPr>
            <a:r>
              <a:rPr lang="en-US" sz="4390" spc="92">
                <a:solidFill>
                  <a:srgbClr val="000000"/>
                </a:solidFill>
                <a:latin typeface="Codec Pro"/>
                <a:ea typeface="Codec Pro"/>
                <a:cs typeface="Codec Pro"/>
                <a:sym typeface="Codec Pro"/>
              </a:rPr>
              <a:t>GOT QUESTIONS?</a:t>
            </a:r>
            <a:endParaRPr lang="en-US" sz="4390" spc="92">
              <a:solidFill>
                <a:srgbClr val="000000"/>
              </a:solidFill>
              <a:latin typeface="Codec Pro"/>
              <a:ea typeface="Codec Pro"/>
              <a:cs typeface="Codec Pro"/>
              <a:sym typeface="Codec Pro"/>
            </a:endParaRPr>
          </a:p>
        </p:txBody>
      </p:sp>
      <p:sp>
        <p:nvSpPr>
          <p:cNvPr id="6" name="Freeform 6"/>
          <p:cNvSpPr/>
          <p:nvPr/>
        </p:nvSpPr>
        <p:spPr>
          <a:xfrm>
            <a:off x="514350" y="581804"/>
            <a:ext cx="467142" cy="907872"/>
          </a:xfrm>
          <a:custGeom>
            <a:avLst/>
            <a:gdLst/>
            <a:ahLst/>
            <a:cxnLst/>
            <a:rect l="l" t="t" r="r" b="b"/>
            <a:pathLst>
              <a:path w="934283" h="1815744">
                <a:moveTo>
                  <a:pt x="0" y="0"/>
                </a:moveTo>
                <a:lnTo>
                  <a:pt x="934283" y="0"/>
                </a:lnTo>
                <a:lnTo>
                  <a:pt x="934283" y="1815744"/>
                </a:lnTo>
                <a:lnTo>
                  <a:pt x="0" y="1815744"/>
                </a:lnTo>
                <a:lnTo>
                  <a:pt x="0" y="0"/>
                </a:lnTo>
                <a:close/>
              </a:path>
            </a:pathLst>
          </a:custGeom>
          <a:blipFill>
            <a:blip r:embed="rId2"/>
            <a:stretch>
              <a:fillRect/>
            </a:stretch>
          </a:blipFill>
        </p:spPr>
      </p:sp>
      <p:sp>
        <p:nvSpPr>
          <p:cNvPr id="7" name="Freeform 7"/>
          <p:cNvSpPr/>
          <p:nvPr/>
        </p:nvSpPr>
        <p:spPr>
          <a:xfrm>
            <a:off x="7785327" y="3705290"/>
            <a:ext cx="632355" cy="632355"/>
          </a:xfrm>
          <a:custGeom>
            <a:avLst/>
            <a:gdLst/>
            <a:ahLst/>
            <a:cxnLst/>
            <a:rect l="l" t="t" r="r" b="b"/>
            <a:pathLst>
              <a:path w="1264709" h="1264709">
                <a:moveTo>
                  <a:pt x="0" y="0"/>
                </a:moveTo>
                <a:lnTo>
                  <a:pt x="1264709" y="0"/>
                </a:lnTo>
                <a:lnTo>
                  <a:pt x="1264709" y="1264709"/>
                </a:lnTo>
                <a:lnTo>
                  <a:pt x="0" y="1264709"/>
                </a:lnTo>
                <a:lnTo>
                  <a:pt x="0" y="0"/>
                </a:lnTo>
                <a:close/>
              </a:path>
            </a:pathLst>
          </a:custGeom>
          <a:blipFill>
            <a:blip r:embed="rId3"/>
            <a:stretch>
              <a:fillRect/>
            </a:stretch>
          </a:blipFill>
        </p:spPr>
      </p:sp>
      <p:sp>
        <p:nvSpPr>
          <p:cNvPr id="12" name="Freeform 12"/>
          <p:cNvSpPr/>
          <p:nvPr/>
        </p:nvSpPr>
        <p:spPr>
          <a:xfrm>
            <a:off x="2161237" y="3050919"/>
            <a:ext cx="349407" cy="349407"/>
          </a:xfrm>
          <a:custGeom>
            <a:avLst/>
            <a:gdLst/>
            <a:ahLst/>
            <a:cxnLst/>
            <a:rect l="l" t="t" r="r" b="b"/>
            <a:pathLst>
              <a:path w="698813" h="698813">
                <a:moveTo>
                  <a:pt x="0" y="0"/>
                </a:moveTo>
                <a:lnTo>
                  <a:pt x="698813" y="0"/>
                </a:lnTo>
                <a:lnTo>
                  <a:pt x="698813" y="698813"/>
                </a:lnTo>
                <a:lnTo>
                  <a:pt x="0" y="698813"/>
                </a:lnTo>
                <a:lnTo>
                  <a:pt x="0" y="0"/>
                </a:lnTo>
                <a:close/>
              </a:path>
            </a:pathLst>
          </a:custGeom>
          <a:blipFill>
            <a:blip r:embed="rId4"/>
            <a:stretch>
              <a:fillRect/>
            </a:stretch>
          </a:blipFill>
        </p:spPr>
      </p:sp>
      <p:sp>
        <p:nvSpPr>
          <p:cNvPr id="13" name="Freeform 13"/>
          <p:cNvSpPr/>
          <p:nvPr/>
        </p:nvSpPr>
        <p:spPr>
          <a:xfrm>
            <a:off x="3999837" y="3050919"/>
            <a:ext cx="349564" cy="349564"/>
          </a:xfrm>
          <a:custGeom>
            <a:avLst/>
            <a:gdLst/>
            <a:ahLst/>
            <a:cxnLst/>
            <a:rect l="l" t="t" r="r" b="b"/>
            <a:pathLst>
              <a:path w="699127" h="699127">
                <a:moveTo>
                  <a:pt x="0" y="0"/>
                </a:moveTo>
                <a:lnTo>
                  <a:pt x="699126" y="0"/>
                </a:lnTo>
                <a:lnTo>
                  <a:pt x="699126" y="699127"/>
                </a:lnTo>
                <a:lnTo>
                  <a:pt x="0" y="699127"/>
                </a:lnTo>
                <a:lnTo>
                  <a:pt x="0" y="0"/>
                </a:lnTo>
                <a:close/>
              </a:path>
            </a:pathLst>
          </a:custGeom>
          <a:blipFill>
            <a:blip r:embed="rId5"/>
            <a:stretch>
              <a:fillRect/>
            </a:stretch>
          </a:blipFill>
        </p:spPr>
      </p:sp>
      <p:sp>
        <p:nvSpPr>
          <p:cNvPr id="14" name="TextBox 14"/>
          <p:cNvSpPr txBox="1"/>
          <p:nvPr/>
        </p:nvSpPr>
        <p:spPr>
          <a:xfrm>
            <a:off x="-1803240" y="3793335"/>
            <a:ext cx="1803240" cy="436017"/>
          </a:xfrm>
          <a:prstGeom prst="rect">
            <a:avLst/>
          </a:prstGeom>
        </p:spPr>
        <p:txBody>
          <a:bodyPr lIns="0" tIns="0" rIns="0" bIns="0" rtlCol="0" anchor="t">
            <a:spAutoFit/>
          </a:bodyPr>
          <a:lstStyle/>
          <a:p>
            <a:pPr algn="ctr">
              <a:lnSpc>
                <a:spcPts val="1675"/>
              </a:lnSpc>
            </a:pPr>
            <a:r>
              <a:rPr lang="en-US" sz="1195">
                <a:solidFill>
                  <a:srgbClr val="000000"/>
                </a:solidFill>
                <a:latin typeface="Canva Sans"/>
                <a:ea typeface="Canva Sans"/>
                <a:cs typeface="Canva Sans"/>
                <a:sym typeface="Canva Sans"/>
              </a:rPr>
              <a:t>Calle Cualquiera 123, Cualquier Lugar</a:t>
            </a:r>
            <a:endParaRPr lang="en-US" sz="1195">
              <a:solidFill>
                <a:srgbClr val="000000"/>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14350" y="490538"/>
            <a:ext cx="8115300" cy="551433"/>
          </a:xfrm>
          <a:prstGeom prst="rect">
            <a:avLst/>
          </a:prstGeom>
        </p:spPr>
        <p:txBody>
          <a:bodyPr lIns="0" tIns="0" rIns="0" bIns="0" rtlCol="0" anchor="t">
            <a:spAutoFit/>
          </a:bodyPr>
          <a:lstStyle/>
          <a:p>
            <a:pPr algn="ctr">
              <a:lnSpc>
                <a:spcPts val="4320"/>
              </a:lnSpc>
              <a:spcBef>
                <a:spcPct val="0"/>
              </a:spcBef>
            </a:pPr>
            <a:r>
              <a:rPr lang="en-US" sz="4500" spc="-270">
                <a:solidFill>
                  <a:srgbClr val="0B4E7C"/>
                </a:solidFill>
                <a:latin typeface="Rustic Printed" panose="020B0604020202020204"/>
                <a:ea typeface="Rustic Printed" panose="020B0604020202020204"/>
                <a:cs typeface="Rustic Printed" panose="020B0604020202020204"/>
                <a:sym typeface="Rustic Printed" panose="020B0604020202020204"/>
              </a:rPr>
              <a:t>CONTENT OBJECTIVES </a:t>
            </a:r>
            <a:endParaRPr lang="en-US" sz="4500" spc="-270">
              <a:solidFill>
                <a:srgbClr val="0B4E7C"/>
              </a:solidFill>
              <a:latin typeface="Rustic Printed" panose="020B0604020202020204"/>
              <a:ea typeface="Rustic Printed" panose="020B0604020202020204"/>
              <a:cs typeface="Rustic Printed" panose="020B0604020202020204"/>
              <a:sym typeface="Rustic Printed" panose="020B0604020202020204"/>
            </a:endParaRPr>
          </a:p>
        </p:txBody>
      </p:sp>
      <p:sp>
        <p:nvSpPr>
          <p:cNvPr id="4" name="Freeform 4"/>
          <p:cNvSpPr/>
          <p:nvPr/>
        </p:nvSpPr>
        <p:spPr>
          <a:xfrm>
            <a:off x="3444264" y="1384935"/>
            <a:ext cx="2256673" cy="1522229"/>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1"/>
            <a:stretch>
              <a:fillRect/>
            </a:stretch>
          </a:blipFill>
          <a:ln cap="sq">
            <a:noFill/>
            <a:prstDash val="solid"/>
            <a:miter/>
          </a:ln>
        </p:spPr>
      </p:sp>
      <p:sp>
        <p:nvSpPr>
          <p:cNvPr id="5" name="Freeform 5"/>
          <p:cNvSpPr/>
          <p:nvPr/>
        </p:nvSpPr>
        <p:spPr>
          <a:xfrm>
            <a:off x="3444264" y="3091828"/>
            <a:ext cx="2256673" cy="1522229"/>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2"/>
            <a:stretch>
              <a:fillRect/>
            </a:stretch>
          </a:blipFill>
          <a:ln cap="sq">
            <a:noFill/>
            <a:prstDash val="solid"/>
            <a:miter/>
          </a:ln>
        </p:spPr>
      </p:sp>
      <p:sp>
        <p:nvSpPr>
          <p:cNvPr id="6" name="Freeform 6"/>
          <p:cNvSpPr/>
          <p:nvPr/>
        </p:nvSpPr>
        <p:spPr>
          <a:xfrm>
            <a:off x="5906224" y="1384935"/>
            <a:ext cx="2256673" cy="1522229"/>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2"/>
            <a:stretch>
              <a:fillRect/>
            </a:stretch>
          </a:blipFill>
          <a:ln cap="sq">
            <a:noFill/>
            <a:prstDash val="solid"/>
            <a:miter/>
          </a:ln>
        </p:spPr>
      </p:sp>
      <p:sp>
        <p:nvSpPr>
          <p:cNvPr id="7" name="Freeform 7"/>
          <p:cNvSpPr/>
          <p:nvPr/>
        </p:nvSpPr>
        <p:spPr>
          <a:xfrm>
            <a:off x="5906224" y="3091828"/>
            <a:ext cx="2256673" cy="1522229"/>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1"/>
            <a:stretch>
              <a:fillRect/>
            </a:stretch>
          </a:blipFill>
          <a:ln cap="sq">
            <a:noFill/>
            <a:prstDash val="solid"/>
            <a:miter/>
          </a:ln>
        </p:spPr>
      </p:sp>
      <p:sp>
        <p:nvSpPr>
          <p:cNvPr id="8" name="Freeform 8"/>
          <p:cNvSpPr/>
          <p:nvPr/>
        </p:nvSpPr>
        <p:spPr>
          <a:xfrm>
            <a:off x="981103" y="1384935"/>
            <a:ext cx="2256673" cy="1522229"/>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2"/>
            <a:stretch>
              <a:fillRect/>
            </a:stretch>
          </a:blipFill>
          <a:ln cap="sq">
            <a:noFill/>
            <a:prstDash val="solid"/>
            <a:miter/>
          </a:ln>
        </p:spPr>
      </p:sp>
      <p:sp>
        <p:nvSpPr>
          <p:cNvPr id="9" name="Freeform 9"/>
          <p:cNvSpPr/>
          <p:nvPr/>
        </p:nvSpPr>
        <p:spPr>
          <a:xfrm>
            <a:off x="981103" y="3091828"/>
            <a:ext cx="2256673" cy="1522229"/>
          </a:xfrm>
          <a:custGeom>
            <a:avLst/>
            <a:gdLst/>
            <a:ahLst/>
            <a:cxnLst/>
            <a:rect l="l" t="t" r="r" b="b"/>
            <a:pathLst>
              <a:path w="4513346" h="3044457">
                <a:moveTo>
                  <a:pt x="0" y="0"/>
                </a:moveTo>
                <a:lnTo>
                  <a:pt x="4513347" y="0"/>
                </a:lnTo>
                <a:lnTo>
                  <a:pt x="4513347" y="3044457"/>
                </a:lnTo>
                <a:lnTo>
                  <a:pt x="0" y="3044457"/>
                </a:lnTo>
                <a:lnTo>
                  <a:pt x="0" y="0"/>
                </a:lnTo>
                <a:close/>
              </a:path>
            </a:pathLst>
          </a:custGeom>
          <a:blipFill>
            <a:blip r:embed="rId1"/>
            <a:stretch>
              <a:fillRect/>
            </a:stretch>
          </a:blipFill>
          <a:ln cap="sq">
            <a:noFill/>
            <a:prstDash val="solid"/>
            <a:miter/>
          </a:ln>
        </p:spPr>
      </p:sp>
      <p:sp>
        <p:nvSpPr>
          <p:cNvPr id="10" name="TextBox 10"/>
          <p:cNvSpPr txBox="1"/>
          <p:nvPr/>
        </p:nvSpPr>
        <p:spPr>
          <a:xfrm>
            <a:off x="1212066" y="2022636"/>
            <a:ext cx="1794747" cy="641201"/>
          </a:xfrm>
          <a:prstGeom prst="rect">
            <a:avLst/>
          </a:prstGeom>
        </p:spPr>
        <p:txBody>
          <a:bodyPr lIns="0" tIns="0" rIns="0" bIns="0" rtlCol="0" anchor="t">
            <a:spAutoFit/>
          </a:bodyPr>
          <a:lstStyle/>
          <a:p>
            <a:pPr algn="ctr">
              <a:lnSpc>
                <a:spcPts val="2520"/>
              </a:lnSpc>
            </a:pPr>
            <a:r>
              <a:rPr lang="en-US" b="1">
                <a:solidFill>
                  <a:srgbClr val="FFFFFF"/>
                </a:solidFill>
                <a:latin typeface="Canva Sans Medium"/>
                <a:ea typeface="Canva Sans Medium"/>
                <a:cs typeface="Canva Sans Medium"/>
                <a:sym typeface="Canva Sans Medium"/>
              </a:rPr>
              <a:t>Health Awareness </a:t>
            </a:r>
            <a:endParaRPr lang="en-US" b="1">
              <a:solidFill>
                <a:srgbClr val="FFFFFF"/>
              </a:solidFill>
              <a:latin typeface="Canva Sans Medium"/>
              <a:ea typeface="Canva Sans Medium"/>
              <a:cs typeface="Canva Sans Medium"/>
              <a:sym typeface="Canva Sans Medium"/>
            </a:endParaRPr>
          </a:p>
        </p:txBody>
      </p:sp>
      <p:sp>
        <p:nvSpPr>
          <p:cNvPr id="11" name="TextBox 11"/>
          <p:cNvSpPr txBox="1"/>
          <p:nvPr/>
        </p:nvSpPr>
        <p:spPr>
          <a:xfrm>
            <a:off x="3675228" y="2027399"/>
            <a:ext cx="1794747" cy="564257"/>
          </a:xfrm>
          <a:prstGeom prst="rect">
            <a:avLst/>
          </a:prstGeom>
        </p:spPr>
        <p:txBody>
          <a:bodyPr lIns="0" tIns="0" rIns="0" bIns="0" rtlCol="0" anchor="t">
            <a:spAutoFit/>
          </a:bodyPr>
          <a:lstStyle/>
          <a:p>
            <a:pPr algn="ctr">
              <a:lnSpc>
                <a:spcPts val="2240"/>
              </a:lnSpc>
            </a:pPr>
            <a:r>
              <a:rPr lang="en-US" sz="1600" b="1">
                <a:solidFill>
                  <a:srgbClr val="FFFFFF"/>
                </a:solidFill>
                <a:latin typeface="Canva Sans Medium"/>
                <a:ea typeface="Canva Sans Medium"/>
                <a:cs typeface="Canva Sans Medium"/>
                <a:sym typeface="Canva Sans Medium"/>
              </a:rPr>
              <a:t>Preventive Health Education</a:t>
            </a:r>
            <a:endParaRPr lang="en-US" sz="1600" b="1">
              <a:solidFill>
                <a:srgbClr val="FFFFFF"/>
              </a:solidFill>
              <a:latin typeface="Canva Sans Medium"/>
              <a:ea typeface="Canva Sans Medium"/>
              <a:cs typeface="Canva Sans Medium"/>
              <a:sym typeface="Canva Sans Medium"/>
            </a:endParaRPr>
          </a:p>
        </p:txBody>
      </p:sp>
      <p:sp>
        <p:nvSpPr>
          <p:cNvPr id="12" name="TextBox 12"/>
          <p:cNvSpPr txBox="1"/>
          <p:nvPr/>
        </p:nvSpPr>
        <p:spPr>
          <a:xfrm>
            <a:off x="6137188" y="2036924"/>
            <a:ext cx="1794747" cy="718145"/>
          </a:xfrm>
          <a:prstGeom prst="rect">
            <a:avLst/>
          </a:prstGeom>
        </p:spPr>
        <p:txBody>
          <a:bodyPr lIns="0" tIns="0" rIns="0" bIns="0" rtlCol="0" anchor="t">
            <a:spAutoFit/>
          </a:bodyPr>
          <a:lstStyle/>
          <a:p>
            <a:pPr algn="ctr">
              <a:lnSpc>
                <a:spcPts val="1470"/>
              </a:lnSpc>
            </a:pPr>
            <a:r>
              <a:rPr lang="en-US" sz="1050" b="1">
                <a:solidFill>
                  <a:srgbClr val="FFFFFF"/>
                </a:solidFill>
                <a:latin typeface="Canva Sans Medium"/>
                <a:ea typeface="Canva Sans Medium"/>
                <a:cs typeface="Canva Sans Medium"/>
                <a:sym typeface="Canva Sans Medium"/>
              </a:rPr>
              <a:t>Encouraging Social Engagement</a:t>
            </a:r>
            <a:endParaRPr lang="en-US" sz="1050" b="1">
              <a:solidFill>
                <a:srgbClr val="FFFFFF"/>
              </a:solidFill>
              <a:latin typeface="Canva Sans Medium"/>
              <a:ea typeface="Canva Sans Medium"/>
              <a:cs typeface="Canva Sans Medium"/>
              <a:sym typeface="Canva Sans Medium"/>
            </a:endParaRPr>
          </a:p>
          <a:p>
            <a:pPr marL="226695" lvl="1" indent="-113030" algn="ctr">
              <a:lnSpc>
                <a:spcPts val="1470"/>
              </a:lnSpc>
              <a:buFont typeface="Arial" panose="020B0604020202020204"/>
              <a:buChar char="•"/>
            </a:pPr>
            <a:endParaRPr lang="en-US" sz="1050" b="1">
              <a:solidFill>
                <a:srgbClr val="FFFFFF"/>
              </a:solidFill>
              <a:latin typeface="Canva Sans Medium"/>
              <a:ea typeface="Canva Sans Medium"/>
              <a:cs typeface="Canva Sans Medium"/>
              <a:sym typeface="Canva Sans Medium"/>
            </a:endParaRPr>
          </a:p>
          <a:p>
            <a:pPr algn="ctr">
              <a:lnSpc>
                <a:spcPts val="1120"/>
              </a:lnSpc>
            </a:pPr>
            <a:endParaRPr lang="en-US" sz="1050" b="1">
              <a:solidFill>
                <a:srgbClr val="FFFFFF"/>
              </a:solidFill>
              <a:latin typeface="Canva Sans Medium"/>
              <a:ea typeface="Canva Sans Medium"/>
              <a:cs typeface="Canva Sans Medium"/>
              <a:sym typeface="Canva Sans Medium"/>
            </a:endParaRPr>
          </a:p>
        </p:txBody>
      </p:sp>
      <p:sp>
        <p:nvSpPr>
          <p:cNvPr id="13" name="TextBox 13"/>
          <p:cNvSpPr txBox="1"/>
          <p:nvPr/>
        </p:nvSpPr>
        <p:spPr>
          <a:xfrm>
            <a:off x="1212066" y="3723134"/>
            <a:ext cx="1794747" cy="641201"/>
          </a:xfrm>
          <a:prstGeom prst="rect">
            <a:avLst/>
          </a:prstGeom>
        </p:spPr>
        <p:txBody>
          <a:bodyPr lIns="0" tIns="0" rIns="0" bIns="0" rtlCol="0" anchor="t">
            <a:spAutoFit/>
          </a:bodyPr>
          <a:lstStyle/>
          <a:p>
            <a:pPr algn="ctr">
              <a:lnSpc>
                <a:spcPts val="2450"/>
              </a:lnSpc>
            </a:pPr>
            <a:r>
              <a:rPr lang="en-US" sz="1750" b="1">
                <a:solidFill>
                  <a:srgbClr val="FFFFFF"/>
                </a:solidFill>
                <a:latin typeface="Canva Sans Medium"/>
                <a:ea typeface="Canva Sans Medium"/>
                <a:cs typeface="Canva Sans Medium"/>
                <a:sym typeface="Canva Sans Medium"/>
              </a:rPr>
              <a:t>Supporting Mental Health</a:t>
            </a:r>
            <a:endParaRPr lang="en-US" sz="1750" b="1">
              <a:solidFill>
                <a:srgbClr val="FFFFFF"/>
              </a:solidFill>
              <a:latin typeface="Canva Sans Medium"/>
              <a:ea typeface="Canva Sans Medium"/>
              <a:cs typeface="Canva Sans Medium"/>
              <a:sym typeface="Canva Sans Medium"/>
            </a:endParaRPr>
          </a:p>
        </p:txBody>
      </p:sp>
      <p:sp>
        <p:nvSpPr>
          <p:cNvPr id="14" name="TextBox 14"/>
          <p:cNvSpPr txBox="1"/>
          <p:nvPr/>
        </p:nvSpPr>
        <p:spPr>
          <a:xfrm>
            <a:off x="3674627" y="3737421"/>
            <a:ext cx="1794747" cy="693395"/>
          </a:xfrm>
          <a:prstGeom prst="rect">
            <a:avLst/>
          </a:prstGeom>
        </p:spPr>
        <p:txBody>
          <a:bodyPr lIns="0" tIns="0" rIns="0" bIns="0" rtlCol="0" anchor="t">
            <a:spAutoFit/>
          </a:bodyPr>
          <a:lstStyle/>
          <a:p>
            <a:pPr algn="ctr">
              <a:lnSpc>
                <a:spcPts val="1120"/>
              </a:lnSpc>
            </a:pPr>
            <a:r>
              <a:rPr lang="en-US" sz="1400" b="1">
                <a:solidFill>
                  <a:srgbClr val="FFFFFF"/>
                </a:solidFill>
                <a:latin typeface="Canva Sans Medium"/>
                <a:ea typeface="Canva Sans Medium"/>
                <a:cs typeface="Canva Sans Medium"/>
                <a:sym typeface="Canva Sans Medium"/>
              </a:rPr>
              <a:t>Raising Awareness about National Campaigns</a:t>
            </a:r>
            <a:endParaRPr lang="en-US" sz="1400" b="1">
              <a:solidFill>
                <a:srgbClr val="FFFFFF"/>
              </a:solidFill>
              <a:latin typeface="Canva Sans Medium"/>
              <a:ea typeface="Canva Sans Medium"/>
              <a:cs typeface="Canva Sans Medium"/>
              <a:sym typeface="Canva Sans Medium"/>
            </a:endParaRPr>
          </a:p>
          <a:p>
            <a:pPr marL="172720" lvl="1" indent="-86360" algn="ctr">
              <a:lnSpc>
                <a:spcPts val="1120"/>
              </a:lnSpc>
              <a:buFont typeface="Arial" panose="020B0604020202020204"/>
              <a:buChar char="•"/>
            </a:pPr>
            <a:endParaRPr lang="en-US" sz="800" b="1">
              <a:solidFill>
                <a:srgbClr val="FFFFFF"/>
              </a:solidFill>
              <a:latin typeface="Canva Sans Medium"/>
              <a:ea typeface="Canva Sans Medium"/>
              <a:cs typeface="Canva Sans Medium"/>
              <a:sym typeface="Canva Sans Medium"/>
            </a:endParaRPr>
          </a:p>
          <a:p>
            <a:pPr algn="ctr">
              <a:lnSpc>
                <a:spcPts val="1120"/>
              </a:lnSpc>
            </a:pPr>
            <a:endParaRPr lang="en-US" sz="800" b="1">
              <a:solidFill>
                <a:srgbClr val="FFFFFF"/>
              </a:solidFill>
              <a:latin typeface="Canva Sans Medium"/>
              <a:ea typeface="Canva Sans Medium"/>
              <a:cs typeface="Canva Sans Medium"/>
              <a:sym typeface="Canva Sans Medium"/>
            </a:endParaRPr>
          </a:p>
        </p:txBody>
      </p:sp>
      <p:sp>
        <p:nvSpPr>
          <p:cNvPr id="15" name="TextBox 15"/>
          <p:cNvSpPr txBox="1"/>
          <p:nvPr/>
        </p:nvSpPr>
        <p:spPr>
          <a:xfrm>
            <a:off x="6137188" y="3727896"/>
            <a:ext cx="1794747" cy="615553"/>
          </a:xfrm>
          <a:prstGeom prst="rect">
            <a:avLst/>
          </a:prstGeom>
        </p:spPr>
        <p:txBody>
          <a:bodyPr lIns="0" tIns="0" rIns="0" bIns="0" rtlCol="0" anchor="t">
            <a:spAutoFit/>
          </a:bodyPr>
          <a:lstStyle/>
          <a:p>
            <a:pPr algn="ctr">
              <a:lnSpc>
                <a:spcPts val="1610"/>
              </a:lnSpc>
            </a:pPr>
            <a:r>
              <a:rPr lang="en-US" sz="1150" b="1">
                <a:solidFill>
                  <a:srgbClr val="FFFFFF"/>
                </a:solidFill>
                <a:latin typeface="Canva Sans Medium"/>
                <a:ea typeface="Canva Sans Medium"/>
                <a:cs typeface="Canva Sans Medium"/>
                <a:sym typeface="Canva Sans Medium"/>
              </a:rPr>
              <a:t>Combating Misinformation &amp; Correcting Health Myths</a:t>
            </a:r>
            <a:endParaRPr lang="en-US" sz="1150" b="1">
              <a:solidFill>
                <a:srgbClr val="FFFFFF"/>
              </a:solidFill>
              <a:latin typeface="Canva Sans Medium"/>
              <a:ea typeface="Canva Sans Medium"/>
              <a:cs typeface="Canva Sans Medium"/>
              <a:sym typeface="Canva Sans Medium"/>
            </a:endParaRPr>
          </a:p>
        </p:txBody>
      </p:sp>
      <p:sp>
        <p:nvSpPr>
          <p:cNvPr id="16" name="TextBox 16"/>
          <p:cNvSpPr txBox="1"/>
          <p:nvPr/>
        </p:nvSpPr>
        <p:spPr>
          <a:xfrm>
            <a:off x="1623646" y="1611412"/>
            <a:ext cx="971587" cy="307777"/>
          </a:xfrm>
          <a:prstGeom prst="rect">
            <a:avLst/>
          </a:prstGeom>
        </p:spPr>
        <p:txBody>
          <a:bodyPr lIns="0" tIns="0" rIns="0" bIns="0" rtlCol="0" anchor="t">
            <a:spAutoFit/>
          </a:bodyPr>
          <a:lstStyle/>
          <a:p>
            <a:pPr algn="ctr">
              <a:lnSpc>
                <a:spcPts val="2430"/>
              </a:lnSpc>
            </a:pPr>
            <a:r>
              <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rPr>
              <a:t>01</a:t>
            </a:r>
            <a:endPar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endParaRPr>
          </a:p>
        </p:txBody>
      </p:sp>
      <p:sp>
        <p:nvSpPr>
          <p:cNvPr id="17" name="TextBox 17"/>
          <p:cNvSpPr txBox="1"/>
          <p:nvPr/>
        </p:nvSpPr>
        <p:spPr>
          <a:xfrm>
            <a:off x="4086207" y="1611412"/>
            <a:ext cx="971587" cy="307777"/>
          </a:xfrm>
          <a:prstGeom prst="rect">
            <a:avLst/>
          </a:prstGeom>
        </p:spPr>
        <p:txBody>
          <a:bodyPr lIns="0" tIns="0" rIns="0" bIns="0" rtlCol="0" anchor="t">
            <a:spAutoFit/>
          </a:bodyPr>
          <a:lstStyle/>
          <a:p>
            <a:pPr algn="ctr">
              <a:lnSpc>
                <a:spcPts val="2430"/>
              </a:lnSpc>
            </a:pPr>
            <a:r>
              <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rPr>
              <a:t>02</a:t>
            </a:r>
            <a:endPar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endParaRPr>
          </a:p>
        </p:txBody>
      </p:sp>
      <p:sp>
        <p:nvSpPr>
          <p:cNvPr id="18" name="TextBox 18"/>
          <p:cNvSpPr txBox="1"/>
          <p:nvPr/>
        </p:nvSpPr>
        <p:spPr>
          <a:xfrm>
            <a:off x="6548768" y="1611412"/>
            <a:ext cx="971587" cy="307777"/>
          </a:xfrm>
          <a:prstGeom prst="rect">
            <a:avLst/>
          </a:prstGeom>
        </p:spPr>
        <p:txBody>
          <a:bodyPr lIns="0" tIns="0" rIns="0" bIns="0" rtlCol="0" anchor="t">
            <a:spAutoFit/>
          </a:bodyPr>
          <a:lstStyle/>
          <a:p>
            <a:pPr algn="ctr">
              <a:lnSpc>
                <a:spcPts val="2430"/>
              </a:lnSpc>
            </a:pPr>
            <a:r>
              <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rPr>
              <a:t>03</a:t>
            </a:r>
            <a:endPar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endParaRPr>
          </a:p>
        </p:txBody>
      </p:sp>
      <p:sp>
        <p:nvSpPr>
          <p:cNvPr id="19" name="TextBox 19"/>
          <p:cNvSpPr txBox="1"/>
          <p:nvPr/>
        </p:nvSpPr>
        <p:spPr>
          <a:xfrm>
            <a:off x="4086207" y="3335171"/>
            <a:ext cx="971587" cy="307777"/>
          </a:xfrm>
          <a:prstGeom prst="rect">
            <a:avLst/>
          </a:prstGeom>
        </p:spPr>
        <p:txBody>
          <a:bodyPr lIns="0" tIns="0" rIns="0" bIns="0" rtlCol="0" anchor="t">
            <a:spAutoFit/>
          </a:bodyPr>
          <a:lstStyle/>
          <a:p>
            <a:pPr algn="ctr">
              <a:lnSpc>
                <a:spcPts val="2430"/>
              </a:lnSpc>
            </a:pPr>
            <a:r>
              <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rPr>
              <a:t>05</a:t>
            </a:r>
            <a:endPar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endParaRPr>
          </a:p>
        </p:txBody>
      </p:sp>
      <p:sp>
        <p:nvSpPr>
          <p:cNvPr id="20" name="TextBox 20"/>
          <p:cNvSpPr txBox="1"/>
          <p:nvPr/>
        </p:nvSpPr>
        <p:spPr>
          <a:xfrm>
            <a:off x="1624953" y="3335171"/>
            <a:ext cx="971587" cy="307777"/>
          </a:xfrm>
          <a:prstGeom prst="rect">
            <a:avLst/>
          </a:prstGeom>
        </p:spPr>
        <p:txBody>
          <a:bodyPr lIns="0" tIns="0" rIns="0" bIns="0" rtlCol="0" anchor="t">
            <a:spAutoFit/>
          </a:bodyPr>
          <a:lstStyle/>
          <a:p>
            <a:pPr algn="ctr">
              <a:lnSpc>
                <a:spcPts val="2430"/>
              </a:lnSpc>
            </a:pPr>
            <a:r>
              <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rPr>
              <a:t>04</a:t>
            </a:r>
            <a:endPar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endParaRPr>
          </a:p>
        </p:txBody>
      </p:sp>
      <p:sp>
        <p:nvSpPr>
          <p:cNvPr id="21" name="TextBox 21"/>
          <p:cNvSpPr txBox="1"/>
          <p:nvPr/>
        </p:nvSpPr>
        <p:spPr>
          <a:xfrm>
            <a:off x="6548768" y="3335171"/>
            <a:ext cx="971587" cy="307777"/>
          </a:xfrm>
          <a:prstGeom prst="rect">
            <a:avLst/>
          </a:prstGeom>
        </p:spPr>
        <p:txBody>
          <a:bodyPr lIns="0" tIns="0" rIns="0" bIns="0" rtlCol="0" anchor="t">
            <a:spAutoFit/>
          </a:bodyPr>
          <a:lstStyle/>
          <a:p>
            <a:pPr algn="ctr">
              <a:lnSpc>
                <a:spcPts val="2430"/>
              </a:lnSpc>
            </a:pPr>
            <a:r>
              <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rPr>
              <a:t>06</a:t>
            </a:r>
            <a:endParaRPr lang="en-US" sz="2250">
              <a:solidFill>
                <a:srgbClr val="FFFFFF"/>
              </a:solidFill>
              <a:latin typeface="Rustic Printed" panose="020B0604020202020204"/>
              <a:ea typeface="Rustic Printed" panose="020B0604020202020204"/>
              <a:cs typeface="Rustic Printed" panose="020B0604020202020204"/>
              <a:sym typeface="Rustic Printed" panose="020B0604020202020204"/>
            </a:endParaRPr>
          </a:p>
        </p:txBody>
      </p:sp>
      <p:grpSp>
        <p:nvGrpSpPr>
          <p:cNvPr id="22" name="Group 22"/>
          <p:cNvGrpSpPr/>
          <p:nvPr/>
        </p:nvGrpSpPr>
        <p:grpSpPr>
          <a:xfrm>
            <a:off x="97839" y="97839"/>
            <a:ext cx="1287096" cy="128709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0B4E7C"/>
            </a:solidFill>
          </p:spPr>
        </p:sp>
        <p:sp>
          <p:nvSpPr>
            <p:cNvPr id="24" name="TextBox 24"/>
            <p:cNvSpPr txBox="1"/>
            <p:nvPr/>
          </p:nvSpPr>
          <p:spPr>
            <a:xfrm>
              <a:off x="88900" y="60325"/>
              <a:ext cx="635000" cy="663575"/>
            </a:xfrm>
            <a:prstGeom prst="rect">
              <a:avLst/>
            </a:prstGeom>
          </p:spPr>
          <p:txBody>
            <a:bodyPr lIns="25400" tIns="25400" rIns="25400" bIns="25400" rtlCol="0" anchor="ctr"/>
            <a:lstStyle/>
            <a:p>
              <a:pPr algn="ctr">
                <a:lnSpc>
                  <a:spcPts val="1120"/>
                </a:lnSpc>
              </a:pPr>
              <a:endParaRPr sz="900"/>
            </a:p>
          </p:txBody>
        </p:sp>
      </p:grpSp>
      <p:sp>
        <p:nvSpPr>
          <p:cNvPr id="25" name="TextBox 25"/>
          <p:cNvSpPr txBox="1"/>
          <p:nvPr/>
        </p:nvSpPr>
        <p:spPr>
          <a:xfrm>
            <a:off x="226205" y="371345"/>
            <a:ext cx="1030365" cy="743793"/>
          </a:xfrm>
          <a:prstGeom prst="rect">
            <a:avLst/>
          </a:prstGeom>
        </p:spPr>
        <p:txBody>
          <a:bodyPr lIns="0" tIns="0" rIns="0" bIns="0" rtlCol="0" anchor="t">
            <a:spAutoFit/>
          </a:bodyPr>
          <a:lstStyle/>
          <a:p>
            <a:pPr algn="ctr">
              <a:lnSpc>
                <a:spcPts val="2240"/>
              </a:lnSpc>
            </a:pPr>
            <a:r>
              <a:rPr lang="en-US" sz="1600" b="1">
                <a:solidFill>
                  <a:srgbClr val="EDEDED"/>
                </a:solidFill>
                <a:latin typeface="Droid Arabic Naskh Bold" panose="020B0604020202020204"/>
                <a:ea typeface="Droid Arabic Naskh Bold" panose="020B0604020202020204"/>
                <a:cs typeface="Droid Arabic Naskh Bold" panose="020B0604020202020204"/>
                <a:sym typeface="Droid Arabic Naskh Bold" panose="020B0604020202020204"/>
              </a:rPr>
              <a:t>by</a:t>
            </a:r>
            <a:endParaRPr lang="en-US" sz="1600" b="1">
              <a:solidFill>
                <a:srgbClr val="EDEDED"/>
              </a:solidFill>
              <a:latin typeface="Droid Arabic Naskh Bold" panose="020B0604020202020204"/>
              <a:ea typeface="Droid Arabic Naskh Bold" panose="020B0604020202020204"/>
              <a:cs typeface="Droid Arabic Naskh Bold" panose="020B0604020202020204"/>
              <a:sym typeface="Droid Arabic Naskh Bold" panose="020B0604020202020204"/>
            </a:endParaRPr>
          </a:p>
          <a:p>
            <a:pPr algn="ctr">
              <a:lnSpc>
                <a:spcPts val="1750"/>
              </a:lnSpc>
            </a:pPr>
            <a:r>
              <a:rPr lang="en-US" sz="1250" b="1" err="1">
                <a:solidFill>
                  <a:srgbClr val="EDEDED"/>
                </a:solidFill>
                <a:latin typeface="Droid Arabic Naskh Bold" panose="020B0604020202020204"/>
                <a:ea typeface="Droid Arabic Naskh Bold" panose="020B0604020202020204"/>
                <a:cs typeface="Droid Arabic Naskh Bold" panose="020B0604020202020204"/>
                <a:sym typeface="Droid Arabic Naskh Bold" panose="020B0604020202020204"/>
              </a:rPr>
              <a:t>mohamed</a:t>
            </a:r>
            <a:r>
              <a:rPr lang="en-US" sz="1250" b="1">
                <a:solidFill>
                  <a:srgbClr val="EDEDED"/>
                </a:solidFill>
                <a:latin typeface="Droid Arabic Naskh Bold" panose="020B0604020202020204"/>
                <a:ea typeface="Droid Arabic Naskh Bold" panose="020B0604020202020204"/>
                <a:cs typeface="Droid Arabic Naskh Bold" panose="020B0604020202020204"/>
                <a:sym typeface="Droid Arabic Naskh Bold" panose="020B0604020202020204"/>
              </a:rPr>
              <a:t> </a:t>
            </a:r>
            <a:r>
              <a:rPr lang="en-US" sz="1250" b="1" err="1">
                <a:solidFill>
                  <a:srgbClr val="EDEDED"/>
                </a:solidFill>
                <a:latin typeface="Droid Arabic Naskh Bold" panose="020B0604020202020204"/>
                <a:ea typeface="Droid Arabic Naskh Bold" panose="020B0604020202020204"/>
                <a:cs typeface="Droid Arabic Naskh Bold" panose="020B0604020202020204"/>
                <a:sym typeface="Droid Arabic Naskh Bold" panose="020B0604020202020204"/>
              </a:rPr>
              <a:t>attia</a:t>
            </a:r>
            <a:endParaRPr lang="en-US" sz="1250" b="1">
              <a:solidFill>
                <a:srgbClr val="EDEDED"/>
              </a:solidFill>
              <a:latin typeface="Droid Arabic Naskh Bold" panose="020B0604020202020204"/>
              <a:ea typeface="Droid Arabic Naskh Bold" panose="020B0604020202020204"/>
              <a:cs typeface="Droid Arabic Naskh Bold" panose="020B0604020202020204"/>
              <a:sym typeface="Droid Arabic Naskh Bold"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body" idx="1"/>
          </p:nvPr>
        </p:nvSpPr>
        <p:spPr/>
        <p:txBody>
          <a:bodyPr/>
          <a:lstStyle/>
          <a:p>
            <a:r>
              <a:rPr lang="ar-EG">
                <a:solidFill>
                  <a:srgbClr val="FF0000"/>
                </a:solidFill>
                <a:latin typeface="الOpen Sans"/>
                <a:ea typeface="Open Sans" panose="020B0606030504020204" charset="0"/>
                <a:cs typeface="Open Sans" panose="020B0606030504020204" charset="0"/>
              </a:rPr>
              <a:t>البوصلة  الطبية </a:t>
            </a:r>
            <a:endParaRPr lang="en-GB">
              <a:solidFill>
                <a:srgbClr val="FF0000"/>
              </a:solidFill>
              <a:latin typeface="الOpen Sans"/>
              <a:ea typeface="Open Sans" panose="020B0606030504020204" charset="0"/>
              <a:cs typeface="Open Sans" panose="020B0606030504020204" charset="0"/>
            </a:endParaRPr>
          </a:p>
          <a:p>
            <a:r>
              <a:rPr lang="en-GB"/>
              <a:t>Content Strategy</a:t>
            </a:r>
            <a:endParaRPr lang="en-GB"/>
          </a:p>
          <a:p>
            <a:endParaRPr lang="en-GB"/>
          </a:p>
        </p:txBody>
      </p:sp>
      <p:sp>
        <p:nvSpPr>
          <p:cNvPr id="4" name="Title 3"/>
          <p:cNvSpPr>
            <a:spLocks noGrp="1"/>
          </p:cNvSpPr>
          <p:nvPr>
            <p:ph type="title"/>
          </p:nvPr>
        </p:nvSpPr>
        <p:spPr>
          <a:ln w="28575">
            <a:noFill/>
          </a:ln>
        </p:spPr>
        <p:txBody>
          <a:bodyPr>
            <a:normAutofit fontScale="90000"/>
          </a:bodyPr>
          <a:lstStyle/>
          <a:p>
            <a:pPr rtl="1">
              <a:lnSpc>
                <a:spcPts val="4760"/>
              </a:lnSpc>
            </a:pPr>
            <a:r>
              <a:rPr lang="en-US">
                <a:solidFill>
                  <a:srgbClr val="FF0000"/>
                </a:solidFill>
                <a:latin typeface="Open Sans" panose="020B0606030504020204"/>
                <a:ea typeface="Open Sans" panose="020B0606030504020204"/>
                <a:cs typeface="Open Sans" panose="020B0606030504020204"/>
                <a:sym typeface="Open Sans" panose="020B0606030504020204"/>
              </a:rPr>
              <a:t>Medical compass</a:t>
            </a:r>
            <a:endParaRPr lang="en-US">
              <a:solidFill>
                <a:srgbClr val="FF0000"/>
              </a:solidFill>
              <a:latin typeface="Open Sans" panose="020B0606030504020204"/>
              <a:ea typeface="Open Sans" panose="020B0606030504020204"/>
              <a:cs typeface="Open Sans" panose="020B0606030504020204"/>
              <a:sym typeface="Open Sans" panose="020B0606030504020204"/>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211721" cy="5143500"/>
          </a:xfrm>
          <a:prstGeom prst="rect">
            <a:avLst/>
          </a:prstGeom>
        </p:spPr>
      </p:pic>
      <p:sp>
        <p:nvSpPr>
          <p:cNvPr id="2" name="Rectangle 1"/>
          <p:cNvSpPr/>
          <p:nvPr/>
        </p:nvSpPr>
        <p:spPr>
          <a:xfrm>
            <a:off x="2521974" y="295650"/>
            <a:ext cx="5181523" cy="1446550"/>
          </a:xfrm>
          <a:prstGeom prst="rect">
            <a:avLst/>
          </a:prstGeom>
          <a:noFill/>
        </p:spPr>
        <p:txBody>
          <a:bodyPr wrap="square" lIns="91440" tIns="45720" rIns="91440" bIns="45720">
            <a:spAutoFit/>
          </a:bodyPr>
          <a:lstStyle/>
          <a:p>
            <a:pPr algn="ctr"/>
            <a:r>
              <a:rPr lang="en-GB" sz="4400" b="1">
                <a:solidFill>
                  <a:srgbClr val="FF0000"/>
                </a:solidFill>
              </a:rPr>
              <a:t>Objectives SMART</a:t>
            </a:r>
            <a:br>
              <a:rPr lang="en-GB" sz="4400" b="1">
                <a:solidFill>
                  <a:srgbClr val="FF0000"/>
                </a:solidFill>
              </a:rPr>
            </a:br>
            <a:endParaRPr lang="en-US" sz="4400" b="1" cap="none" spc="0">
              <a:ln w="12700">
                <a:solidFill>
                  <a:schemeClr val="accent1"/>
                </a:solidFill>
                <a:prstDash val="solid"/>
              </a:ln>
              <a:solidFill>
                <a:srgbClr val="FF0000"/>
              </a:solidFill>
              <a:effectLst>
                <a:outerShdw dist="38100" dir="2640000" algn="bl" rotWithShape="0">
                  <a:schemeClr val="accent1"/>
                </a:outerShdw>
              </a:effectLst>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47"/>
          <p:cNvSpPr/>
          <p:nvPr/>
        </p:nvSpPr>
        <p:spPr>
          <a:xfrm>
            <a:off x="1863749" y="1889537"/>
            <a:ext cx="5463173" cy="2213539"/>
          </a:xfrm>
          <a:prstGeom prst="rect">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47"/>
          <p:cNvSpPr txBox="1">
            <a:spLocks noGrp="1"/>
          </p:cNvSpPr>
          <p:nvPr>
            <p:ph type="title"/>
          </p:nvPr>
        </p:nvSpPr>
        <p:spPr>
          <a:xfrm>
            <a:off x="1939157" y="2081057"/>
            <a:ext cx="5472664" cy="1961520"/>
          </a:xfrm>
          <a:prstGeom prst="rect">
            <a:avLst/>
          </a:prstGeom>
        </p:spPr>
        <p:txBody>
          <a:bodyPr spcFirstLastPara="1" wrap="square" lIns="91425" tIns="91425" rIns="91425" bIns="91425" anchor="ctr" anchorCtr="0">
            <a:noAutofit/>
          </a:bodyPr>
          <a:lstStyle/>
          <a:p>
            <a:r>
              <a:rPr lang="en-GB" sz="2000">
                <a:latin typeface="Poppins" panose="00000500000000000000" charset="0"/>
                <a:cs typeface="Poppins" panose="00000500000000000000" charset="0"/>
              </a:rPr>
              <a:t>Objective is to create social media content to achieve </a:t>
            </a:r>
            <a:r>
              <a:rPr lang="en-GB" sz="2000">
                <a:solidFill>
                  <a:schemeClr val="bg1">
                    <a:lumMod val="75000"/>
                  </a:schemeClr>
                </a:solidFill>
                <a:latin typeface="Poppins" panose="00000500000000000000" charset="0"/>
                <a:cs typeface="Poppins" panose="00000500000000000000" charset="0"/>
              </a:rPr>
              <a:t>100 </a:t>
            </a:r>
            <a:r>
              <a:rPr lang="en-GB" sz="2000">
                <a:latin typeface="Poppins" panose="00000500000000000000" charset="0"/>
                <a:cs typeface="Poppins" panose="00000500000000000000" charset="0"/>
              </a:rPr>
              <a:t>successful contracts through engage </a:t>
            </a:r>
            <a:r>
              <a:rPr lang="en-GB" sz="2000">
                <a:solidFill>
                  <a:schemeClr val="bg1">
                    <a:lumMod val="75000"/>
                  </a:schemeClr>
                </a:solidFill>
                <a:latin typeface="Poppins" panose="00000500000000000000" charset="0"/>
                <a:cs typeface="Poppins" panose="00000500000000000000" charset="0"/>
              </a:rPr>
              <a:t>100K</a:t>
            </a:r>
            <a:r>
              <a:rPr lang="en-GB" sz="2000">
                <a:latin typeface="Poppins" panose="00000500000000000000" charset="0"/>
                <a:cs typeface="Poppins" panose="00000500000000000000" charset="0"/>
              </a:rPr>
              <a:t> high patient in 3 months</a:t>
            </a:r>
            <a:endParaRPr lang="en-GB" sz="2000">
              <a:latin typeface="Poppins" panose="00000500000000000000" charset="0"/>
              <a:cs typeface="Poppins" panose="00000500000000000000" charset="0"/>
            </a:endParaRPr>
          </a:p>
        </p:txBody>
      </p:sp>
      <p:sp>
        <p:nvSpPr>
          <p:cNvPr id="9" name="Title 1"/>
          <p:cNvSpPr>
            <a:spLocks noGrp="1"/>
          </p:cNvSpPr>
          <p:nvPr>
            <p:ph type="title" idx="2"/>
          </p:nvPr>
        </p:nvSpPr>
        <p:spPr>
          <a:xfrm>
            <a:off x="0" y="744538"/>
            <a:ext cx="5757863" cy="1438275"/>
          </a:xfrm>
        </p:spPr>
        <p:txBody>
          <a:bodyPr>
            <a:normAutofit/>
          </a:bodyPr>
          <a:lstStyle/>
          <a:p>
            <a:pPr rtl="0"/>
            <a:r>
              <a:rPr lang="en-US" sz="3200">
                <a:solidFill>
                  <a:schemeClr val="tx1"/>
                </a:solidFill>
                <a:latin typeface="Poppins" panose="00000500000000000000" charset="0"/>
                <a:cs typeface="Poppins" panose="00000500000000000000" charset="0"/>
              </a:rPr>
              <a:t>Objective </a:t>
            </a:r>
            <a:endParaRPr lang="en-GB">
              <a:latin typeface="Poppins" panose="00000500000000000000" charset="0"/>
              <a:cs typeface="Poppins" panose="00000500000000000000" charset="0"/>
            </a:endParaRPr>
          </a:p>
        </p:txBody>
      </p:sp>
      <p:grpSp>
        <p:nvGrpSpPr>
          <p:cNvPr id="2" name="Google Shape;1005;p47"/>
          <p:cNvGrpSpPr/>
          <p:nvPr/>
        </p:nvGrpSpPr>
        <p:grpSpPr>
          <a:xfrm rot="-385840">
            <a:off x="3332814" y="482723"/>
            <a:ext cx="815493" cy="648045"/>
            <a:chOff x="539375" y="662400"/>
            <a:chExt cx="815500" cy="648050"/>
          </a:xfrm>
        </p:grpSpPr>
        <p:sp>
          <p:nvSpPr>
            <p:cNvPr id="1006" name="Google Shape;1006;p47"/>
            <p:cNvSpPr/>
            <p:nvPr/>
          </p:nvSpPr>
          <p:spPr>
            <a:xfrm>
              <a:off x="974100" y="662400"/>
              <a:ext cx="380775" cy="471850"/>
            </a:xfrm>
            <a:custGeom>
              <a:avLst/>
              <a:gdLst/>
              <a:ahLst/>
              <a:cxnLst/>
              <a:rect l="l" t="t" r="r" b="b"/>
              <a:pathLst>
                <a:path w="15231" h="18874" extrusionOk="0">
                  <a:moveTo>
                    <a:pt x="7345" y="0"/>
                  </a:moveTo>
                  <a:cubicBezTo>
                    <a:pt x="3705" y="0"/>
                    <a:pt x="0" y="2959"/>
                    <a:pt x="1217" y="7563"/>
                  </a:cubicBezTo>
                  <a:cubicBezTo>
                    <a:pt x="2277" y="11587"/>
                    <a:pt x="5027" y="15719"/>
                    <a:pt x="10944" y="18874"/>
                  </a:cubicBezTo>
                  <a:cubicBezTo>
                    <a:pt x="10944" y="18874"/>
                    <a:pt x="15231" y="12004"/>
                    <a:pt x="13088" y="4420"/>
                  </a:cubicBezTo>
                  <a:cubicBezTo>
                    <a:pt x="12216" y="1340"/>
                    <a:pt x="9795" y="0"/>
                    <a:pt x="7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47"/>
            <p:cNvSpPr/>
            <p:nvPr/>
          </p:nvSpPr>
          <p:spPr>
            <a:xfrm>
              <a:off x="539375" y="971075"/>
              <a:ext cx="520175" cy="339375"/>
            </a:xfrm>
            <a:custGeom>
              <a:avLst/>
              <a:gdLst/>
              <a:ahLst/>
              <a:cxnLst/>
              <a:rect l="l" t="t" r="r" b="b"/>
              <a:pathLst>
                <a:path w="20807" h="13575" extrusionOk="0">
                  <a:moveTo>
                    <a:pt x="8950" y="1"/>
                  </a:moveTo>
                  <a:cubicBezTo>
                    <a:pt x="3467" y="1"/>
                    <a:pt x="0" y="8157"/>
                    <a:pt x="5912" y="11503"/>
                  </a:cubicBezTo>
                  <a:cubicBezTo>
                    <a:pt x="8119" y="12748"/>
                    <a:pt x="10784" y="13575"/>
                    <a:pt x="13970" y="13575"/>
                  </a:cubicBezTo>
                  <a:cubicBezTo>
                    <a:pt x="16026" y="13575"/>
                    <a:pt x="18299" y="13230"/>
                    <a:pt x="20807" y="12432"/>
                  </a:cubicBezTo>
                  <a:cubicBezTo>
                    <a:pt x="20807" y="12432"/>
                    <a:pt x="18878" y="4562"/>
                    <a:pt x="11960" y="811"/>
                  </a:cubicBezTo>
                  <a:cubicBezTo>
                    <a:pt x="10922" y="248"/>
                    <a:pt x="9906" y="1"/>
                    <a:pt x="89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75" y="438502"/>
            <a:ext cx="7236000" cy="572700"/>
          </a:xfrm>
        </p:spPr>
        <p:txBody>
          <a:bodyPr/>
          <a:lstStyle/>
          <a:p>
            <a:r>
              <a:rPr lang="en-GB" sz="2800" b="1">
                <a:solidFill>
                  <a:schemeClr val="tx1"/>
                </a:solidFill>
              </a:rPr>
              <a:t>Objectives SMART</a:t>
            </a:r>
            <a:br>
              <a:rPr lang="en-GB" sz="2800" b="1">
                <a:solidFill>
                  <a:schemeClr val="tx1"/>
                </a:solidFill>
              </a:rPr>
            </a:br>
            <a:endParaRPr lang="en-GB" b="1"/>
          </a:p>
        </p:txBody>
      </p:sp>
      <p:sp>
        <p:nvSpPr>
          <p:cNvPr id="3" name="TextBox 2"/>
          <p:cNvSpPr txBox="1"/>
          <p:nvPr/>
        </p:nvSpPr>
        <p:spPr>
          <a:xfrm>
            <a:off x="157548" y="721325"/>
            <a:ext cx="856632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a:t>• Increase awareness among the target audience (ages 18-50) about six key health topics: Obesity, Diabetes, Pediatrics, Eye Diseases, Sports Medicine, and Oxygen Therapy through simplified and reliable medical content.</a:t>
            </a:r>
            <a:endParaRPr lang="en-US"/>
          </a:p>
          <a:p>
            <a:r>
              <a:rPr lang="en-US">
                <a:ea typeface="+mn-lt"/>
                <a:cs typeface="+mn-lt"/>
              </a:rPr>
              <a:t>•Reach at least 30,000 people on digital platforms within 6 months, with an</a:t>
            </a:r>
            <a:endParaRPr lang="en-US"/>
          </a:p>
          <a:p>
            <a:r>
              <a:rPr lang="en-US">
                <a:ea typeface="+mn-lt"/>
                <a:cs typeface="+mn-lt"/>
              </a:rPr>
              <a:t>engagement rate of no less than 15% on posts.</a:t>
            </a:r>
            <a:endParaRPr lang="en-US">
              <a:ea typeface="+mn-lt"/>
              <a:cs typeface="+mn-lt"/>
            </a:endParaRPr>
          </a:p>
          <a:p>
            <a:r>
              <a:rPr lang="en-US">
                <a:ea typeface="+mn-lt"/>
                <a:cs typeface="+mn-lt"/>
              </a:rPr>
              <a:t>•Produce 3 awareness posts per week, 2 short videos per month, and simplified articles in collaboration with 2-3 medical specialists to ensure credibility.</a:t>
            </a:r>
            <a:endParaRPr lang="en-US">
              <a:ea typeface="+mn-lt"/>
              <a:cs typeface="+mn-lt"/>
            </a:endParaRPr>
          </a:p>
          <a:p>
            <a:r>
              <a:rPr lang="en-US">
                <a:ea typeface="+mn-lt"/>
                <a:cs typeface="+mn-lt"/>
              </a:rPr>
              <a:t>• Contribute to public health by providing medical knowledge that supports prevention, early detection, and better lifestyle choices, aligning with broader community health goals.</a:t>
            </a:r>
            <a:endParaRPr lang="en-US">
              <a:ea typeface="+mn-lt"/>
              <a:cs typeface="+mn-lt"/>
            </a:endParaRPr>
          </a:p>
          <a:p>
            <a:r>
              <a:rPr lang="en-US">
                <a:ea typeface="+mn-lt"/>
                <a:cs typeface="+mn-lt"/>
              </a:rPr>
              <a:t>• Within 6 months, deliver 72 awareness posts, 12 short.</a:t>
            </a:r>
            <a:endParaRPr lang="en-US"/>
          </a:p>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body" idx="1"/>
          </p:nvPr>
        </p:nvSpPr>
        <p:spPr/>
        <p:txBody>
          <a:bodyPr/>
          <a:lstStyle/>
          <a:p>
            <a:r>
              <a:rPr lang="ar-EG">
                <a:solidFill>
                  <a:srgbClr val="FF0000"/>
                </a:solidFill>
                <a:latin typeface="الOpen Sans"/>
                <a:ea typeface="Open Sans" panose="020B0606030504020204" charset="0"/>
                <a:cs typeface="Open Sans" panose="020B0606030504020204" charset="0"/>
              </a:rPr>
              <a:t>البوصلة  الطبية </a:t>
            </a:r>
            <a:endParaRPr lang="en-GB">
              <a:solidFill>
                <a:srgbClr val="FF0000"/>
              </a:solidFill>
              <a:latin typeface="الOpen Sans"/>
              <a:ea typeface="Open Sans" panose="020B0606030504020204" charset="0"/>
              <a:cs typeface="Open Sans" panose="020B0606030504020204" charset="0"/>
            </a:endParaRPr>
          </a:p>
          <a:p>
            <a:r>
              <a:rPr lang="en-GB"/>
              <a:t>Content Strategy</a:t>
            </a:r>
            <a:endParaRPr lang="en-GB"/>
          </a:p>
          <a:p>
            <a:endParaRPr lang="en-GB"/>
          </a:p>
        </p:txBody>
      </p:sp>
      <p:sp>
        <p:nvSpPr>
          <p:cNvPr id="4" name="Title 3"/>
          <p:cNvSpPr>
            <a:spLocks noGrp="1"/>
          </p:cNvSpPr>
          <p:nvPr>
            <p:ph type="title"/>
          </p:nvPr>
        </p:nvSpPr>
        <p:spPr>
          <a:ln w="28575">
            <a:noFill/>
          </a:ln>
        </p:spPr>
        <p:txBody>
          <a:bodyPr>
            <a:normAutofit fontScale="90000"/>
          </a:bodyPr>
          <a:lstStyle/>
          <a:p>
            <a:pPr rtl="1">
              <a:lnSpc>
                <a:spcPts val="4760"/>
              </a:lnSpc>
            </a:pPr>
            <a:r>
              <a:rPr lang="en-US">
                <a:solidFill>
                  <a:srgbClr val="FF0000"/>
                </a:solidFill>
                <a:latin typeface="Open Sans" panose="020B0606030504020204"/>
                <a:ea typeface="Open Sans" panose="020B0606030504020204"/>
                <a:cs typeface="Open Sans" panose="020B0606030504020204"/>
                <a:sym typeface="Open Sans" panose="020B0606030504020204"/>
              </a:rPr>
              <a:t>Medical compass</a:t>
            </a:r>
            <a:endParaRPr lang="en-US">
              <a:solidFill>
                <a:srgbClr val="FF0000"/>
              </a:solidFill>
              <a:latin typeface="Open Sans" panose="020B0606030504020204"/>
              <a:ea typeface="Open Sans" panose="020B0606030504020204"/>
              <a:cs typeface="Open Sans" panose="020B0606030504020204"/>
              <a:sym typeface="Open Sans" panose="020B0606030504020204"/>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211721" cy="5143500"/>
          </a:xfrm>
          <a:prstGeom prst="rect">
            <a:avLst/>
          </a:prstGeom>
        </p:spPr>
      </p:pic>
      <p:sp>
        <p:nvSpPr>
          <p:cNvPr id="2" name="Rectangle 1"/>
          <p:cNvSpPr/>
          <p:nvPr/>
        </p:nvSpPr>
        <p:spPr>
          <a:xfrm>
            <a:off x="2787445" y="249484"/>
            <a:ext cx="5181523" cy="769441"/>
          </a:xfrm>
          <a:prstGeom prst="rect">
            <a:avLst/>
          </a:prstGeom>
          <a:noFill/>
        </p:spPr>
        <p:txBody>
          <a:bodyPr wrap="square" lIns="91440" tIns="45720" rIns="91440" bIns="45720">
            <a:spAutoFit/>
          </a:bodyPr>
          <a:lstStyle/>
          <a:p>
            <a:pPr>
              <a:buClr>
                <a:schemeClr val="accent2"/>
              </a:buClr>
              <a:buSzPct val="100000"/>
            </a:pPr>
            <a:r>
              <a:rPr lang="en-GB" sz="4400" b="1">
                <a:solidFill>
                  <a:srgbClr val="FF0000"/>
                </a:solidFill>
              </a:rPr>
              <a:t> SWOT analysis</a:t>
            </a:r>
            <a:endParaRPr lang="ar-EG" sz="4400" b="1">
              <a:solidFill>
                <a:srgbClr val="FF0000"/>
              </a:solidFill>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100000">
            <a:off x="5717935" y="106848"/>
            <a:ext cx="1726464" cy="2266242"/>
          </a:xfrm>
          <a:custGeom>
            <a:avLst/>
            <a:gdLst/>
            <a:ahLst/>
            <a:cxnLst/>
            <a:rect l="l" t="t" r="r" b="b"/>
            <a:pathLst>
              <a:path w="3452928" h="4532483">
                <a:moveTo>
                  <a:pt x="0" y="0"/>
                </a:moveTo>
                <a:lnTo>
                  <a:pt x="3452928" y="0"/>
                </a:lnTo>
                <a:lnTo>
                  <a:pt x="3452928" y="4532483"/>
                </a:lnTo>
                <a:lnTo>
                  <a:pt x="0" y="4532483"/>
                </a:lnTo>
                <a:lnTo>
                  <a:pt x="0" y="0"/>
                </a:lnTo>
                <a:close/>
              </a:path>
            </a:pathLst>
          </a:custGeom>
          <a:blipFill>
            <a:blip r:embed="rId1"/>
            <a:stretch>
              <a:fillRect/>
            </a:stretch>
          </a:blipFill>
        </p:spPr>
      </p:sp>
      <p:sp>
        <p:nvSpPr>
          <p:cNvPr id="4" name="Freeform 4"/>
          <p:cNvSpPr/>
          <p:nvPr/>
        </p:nvSpPr>
        <p:spPr>
          <a:xfrm rot="2392495">
            <a:off x="1677263" y="2676409"/>
            <a:ext cx="1726464" cy="2266242"/>
          </a:xfrm>
          <a:custGeom>
            <a:avLst/>
            <a:gdLst/>
            <a:ahLst/>
            <a:cxnLst/>
            <a:rect l="l" t="t" r="r" b="b"/>
            <a:pathLst>
              <a:path w="3452928" h="4532483">
                <a:moveTo>
                  <a:pt x="0" y="0"/>
                </a:moveTo>
                <a:lnTo>
                  <a:pt x="3452928" y="0"/>
                </a:lnTo>
                <a:lnTo>
                  <a:pt x="3452928" y="4532483"/>
                </a:lnTo>
                <a:lnTo>
                  <a:pt x="0" y="4532483"/>
                </a:lnTo>
                <a:lnTo>
                  <a:pt x="0" y="0"/>
                </a:lnTo>
                <a:close/>
              </a:path>
            </a:pathLst>
          </a:custGeom>
          <a:blipFill>
            <a:blip r:embed="rId2"/>
            <a:stretch>
              <a:fillRect/>
            </a:stretch>
          </a:blipFill>
        </p:spPr>
      </p:sp>
      <p:sp>
        <p:nvSpPr>
          <p:cNvPr id="5" name="Freeform 5"/>
          <p:cNvSpPr/>
          <p:nvPr/>
        </p:nvSpPr>
        <p:spPr>
          <a:xfrm rot="7902248">
            <a:off x="1645935" y="130047"/>
            <a:ext cx="1726464" cy="2266242"/>
          </a:xfrm>
          <a:custGeom>
            <a:avLst/>
            <a:gdLst/>
            <a:ahLst/>
            <a:cxnLst/>
            <a:rect l="l" t="t" r="r" b="b"/>
            <a:pathLst>
              <a:path w="3452928" h="4532483">
                <a:moveTo>
                  <a:pt x="0" y="0"/>
                </a:moveTo>
                <a:lnTo>
                  <a:pt x="3452928" y="0"/>
                </a:lnTo>
                <a:lnTo>
                  <a:pt x="3452928" y="4532483"/>
                </a:lnTo>
                <a:lnTo>
                  <a:pt x="0" y="4532483"/>
                </a:lnTo>
                <a:lnTo>
                  <a:pt x="0" y="0"/>
                </a:lnTo>
                <a:close/>
              </a:path>
            </a:pathLst>
          </a:custGeom>
          <a:blipFill>
            <a:blip r:embed="rId3"/>
            <a:stretch>
              <a:fillRect/>
            </a:stretch>
          </a:blipFill>
        </p:spPr>
      </p:sp>
      <p:sp>
        <p:nvSpPr>
          <p:cNvPr id="6" name="Freeform 6"/>
          <p:cNvSpPr/>
          <p:nvPr/>
        </p:nvSpPr>
        <p:spPr>
          <a:xfrm rot="-2700000">
            <a:off x="5706230" y="2653236"/>
            <a:ext cx="1726464" cy="2266242"/>
          </a:xfrm>
          <a:custGeom>
            <a:avLst/>
            <a:gdLst/>
            <a:ahLst/>
            <a:cxnLst/>
            <a:rect l="l" t="t" r="r" b="b"/>
            <a:pathLst>
              <a:path w="3452928" h="4532483">
                <a:moveTo>
                  <a:pt x="0" y="0"/>
                </a:moveTo>
                <a:lnTo>
                  <a:pt x="3452928" y="0"/>
                </a:lnTo>
                <a:lnTo>
                  <a:pt x="3452928" y="4532482"/>
                </a:lnTo>
                <a:lnTo>
                  <a:pt x="0" y="4532482"/>
                </a:lnTo>
                <a:lnTo>
                  <a:pt x="0" y="0"/>
                </a:lnTo>
                <a:close/>
              </a:path>
            </a:pathLst>
          </a:custGeom>
          <a:blipFill>
            <a:blip r:embed="rId4"/>
            <a:stretch>
              <a:fillRect/>
            </a:stretch>
          </a:blipFill>
        </p:spPr>
      </p:sp>
      <p:sp>
        <p:nvSpPr>
          <p:cNvPr id="7" name="Freeform 7"/>
          <p:cNvSpPr/>
          <p:nvPr/>
        </p:nvSpPr>
        <p:spPr>
          <a:xfrm>
            <a:off x="2703586" y="740445"/>
            <a:ext cx="3662611" cy="3662611"/>
          </a:xfrm>
          <a:custGeom>
            <a:avLst/>
            <a:gdLst/>
            <a:ahLst/>
            <a:cxnLst/>
            <a:rect l="l" t="t" r="r" b="b"/>
            <a:pathLst>
              <a:path w="7325222" h="7325222">
                <a:moveTo>
                  <a:pt x="0" y="0"/>
                </a:moveTo>
                <a:lnTo>
                  <a:pt x="7325222" y="0"/>
                </a:lnTo>
                <a:lnTo>
                  <a:pt x="7325222" y="7325222"/>
                </a:lnTo>
                <a:lnTo>
                  <a:pt x="0" y="7325222"/>
                </a:lnTo>
                <a:lnTo>
                  <a:pt x="0" y="0"/>
                </a:lnTo>
                <a:close/>
              </a:path>
            </a:pathLst>
          </a:custGeom>
          <a:blipFill>
            <a:blip r:embed="rId5"/>
            <a:stretch>
              <a:fillRect/>
            </a:stretch>
          </a:blipFill>
        </p:spPr>
      </p:sp>
      <p:sp>
        <p:nvSpPr>
          <p:cNvPr id="8" name="TextBox 8"/>
          <p:cNvSpPr txBox="1"/>
          <p:nvPr/>
        </p:nvSpPr>
        <p:spPr>
          <a:xfrm rot="-2700000">
            <a:off x="2779797" y="1185231"/>
            <a:ext cx="1475079" cy="718145"/>
          </a:xfrm>
          <a:prstGeom prst="rect">
            <a:avLst/>
          </a:prstGeom>
        </p:spPr>
        <p:txBody>
          <a:bodyPr lIns="0" tIns="0" rIns="0" bIns="0" rtlCol="0" anchor="t">
            <a:spAutoFit/>
          </a:bodyPr>
          <a:lstStyle/>
          <a:p>
            <a:pPr algn="ctr">
              <a:lnSpc>
                <a:spcPts val="2800"/>
              </a:lnSpc>
              <a:spcBef>
                <a:spcPct val="0"/>
              </a:spcBef>
            </a:pPr>
            <a:r>
              <a:rPr lang="en-US" sz="2000" b="1">
                <a:solidFill>
                  <a:srgbClr val="00353F"/>
                </a:solidFill>
                <a:latin typeface="Eastman Grotesque Bold"/>
                <a:ea typeface="Eastman Grotesque Bold"/>
                <a:cs typeface="Eastman Grotesque Bold"/>
                <a:sym typeface="Eastman Grotesque Bold"/>
              </a:rPr>
              <a:t>STRENGTHS</a:t>
            </a:r>
            <a:endParaRPr lang="en-US" sz="2000" b="1">
              <a:solidFill>
                <a:srgbClr val="00353F"/>
              </a:solidFill>
              <a:latin typeface="Eastman Grotesque Bold"/>
              <a:ea typeface="Eastman Grotesque Bold"/>
              <a:cs typeface="Eastman Grotesque Bold"/>
              <a:sym typeface="Eastman Grotesque Bold"/>
            </a:endParaRPr>
          </a:p>
        </p:txBody>
      </p:sp>
      <p:sp>
        <p:nvSpPr>
          <p:cNvPr id="9" name="TextBox 9"/>
          <p:cNvSpPr txBox="1"/>
          <p:nvPr/>
        </p:nvSpPr>
        <p:spPr>
          <a:xfrm rot="2700000">
            <a:off x="4708202" y="1204282"/>
            <a:ext cx="1689176" cy="718145"/>
          </a:xfrm>
          <a:prstGeom prst="rect">
            <a:avLst/>
          </a:prstGeom>
        </p:spPr>
        <p:txBody>
          <a:bodyPr lIns="0" tIns="0" rIns="0" bIns="0" rtlCol="0" anchor="t">
            <a:spAutoFit/>
          </a:bodyPr>
          <a:lstStyle/>
          <a:p>
            <a:pPr algn="ctr">
              <a:lnSpc>
                <a:spcPts val="2800"/>
              </a:lnSpc>
              <a:spcBef>
                <a:spcPct val="0"/>
              </a:spcBef>
            </a:pPr>
            <a:r>
              <a:rPr lang="en-US" sz="2000" b="1">
                <a:solidFill>
                  <a:srgbClr val="E2FAFF"/>
                </a:solidFill>
                <a:latin typeface="Eastman Grotesque Bold"/>
                <a:ea typeface="Eastman Grotesque Bold"/>
                <a:cs typeface="Eastman Grotesque Bold"/>
                <a:sym typeface="Eastman Grotesque Bold"/>
              </a:rPr>
              <a:t>WEAKNESSES</a:t>
            </a:r>
            <a:endParaRPr lang="en-US" sz="2000" b="1">
              <a:solidFill>
                <a:srgbClr val="E2FAFF"/>
              </a:solidFill>
              <a:latin typeface="Eastman Grotesque Bold"/>
              <a:ea typeface="Eastman Grotesque Bold"/>
              <a:cs typeface="Eastman Grotesque Bold"/>
              <a:sym typeface="Eastman Grotesque Bold"/>
            </a:endParaRPr>
          </a:p>
        </p:txBody>
      </p:sp>
      <p:sp>
        <p:nvSpPr>
          <p:cNvPr id="10" name="TextBox 10"/>
          <p:cNvSpPr txBox="1"/>
          <p:nvPr/>
        </p:nvSpPr>
        <p:spPr>
          <a:xfrm rot="8267223">
            <a:off x="4485081" y="3239837"/>
            <a:ext cx="1924259" cy="718145"/>
          </a:xfrm>
          <a:prstGeom prst="rect">
            <a:avLst/>
          </a:prstGeom>
        </p:spPr>
        <p:txBody>
          <a:bodyPr lIns="0" tIns="0" rIns="0" bIns="0" rtlCol="0" anchor="t">
            <a:spAutoFit/>
          </a:bodyPr>
          <a:lstStyle/>
          <a:p>
            <a:pPr algn="ctr">
              <a:lnSpc>
                <a:spcPts val="2800"/>
              </a:lnSpc>
              <a:spcBef>
                <a:spcPct val="0"/>
              </a:spcBef>
            </a:pPr>
            <a:r>
              <a:rPr lang="en-US" sz="2000" b="1">
                <a:solidFill>
                  <a:srgbClr val="FFFFFF"/>
                </a:solidFill>
                <a:latin typeface="Eastman Grotesque Bold"/>
                <a:ea typeface="Eastman Grotesque Bold"/>
                <a:cs typeface="Eastman Grotesque Bold"/>
                <a:sym typeface="Eastman Grotesque Bold"/>
              </a:rPr>
              <a:t>OPPORTUNITIES</a:t>
            </a:r>
            <a:endParaRPr lang="en-US" sz="2000" b="1">
              <a:solidFill>
                <a:srgbClr val="FFFFFF"/>
              </a:solidFill>
              <a:latin typeface="Eastman Grotesque Bold"/>
              <a:ea typeface="Eastman Grotesque Bold"/>
              <a:cs typeface="Eastman Grotesque Bold"/>
              <a:sym typeface="Eastman Grotesque Bold"/>
            </a:endParaRPr>
          </a:p>
        </p:txBody>
      </p:sp>
      <p:sp>
        <p:nvSpPr>
          <p:cNvPr id="11" name="TextBox 11"/>
          <p:cNvSpPr txBox="1"/>
          <p:nvPr/>
        </p:nvSpPr>
        <p:spPr>
          <a:xfrm rot="-8100000">
            <a:off x="2934722" y="3239118"/>
            <a:ext cx="1165229" cy="718145"/>
          </a:xfrm>
          <a:prstGeom prst="rect">
            <a:avLst/>
          </a:prstGeom>
        </p:spPr>
        <p:txBody>
          <a:bodyPr lIns="0" tIns="0" rIns="0" bIns="0" rtlCol="0" anchor="t">
            <a:spAutoFit/>
          </a:bodyPr>
          <a:lstStyle/>
          <a:p>
            <a:pPr algn="ctr">
              <a:lnSpc>
                <a:spcPts val="2800"/>
              </a:lnSpc>
              <a:spcBef>
                <a:spcPct val="0"/>
              </a:spcBef>
            </a:pPr>
            <a:r>
              <a:rPr lang="en-US" sz="2000" b="1">
                <a:solidFill>
                  <a:srgbClr val="DDDDFF"/>
                </a:solidFill>
                <a:latin typeface="Eastman Grotesque Bold"/>
                <a:ea typeface="Eastman Grotesque Bold"/>
                <a:cs typeface="Eastman Grotesque Bold"/>
                <a:sym typeface="Eastman Grotesque Bold"/>
              </a:rPr>
              <a:t>THREATS</a:t>
            </a:r>
            <a:endParaRPr lang="en-US" sz="2000" b="1">
              <a:solidFill>
                <a:srgbClr val="DDDDFF"/>
              </a:solidFill>
              <a:latin typeface="Eastman Grotesque Bold"/>
              <a:ea typeface="Eastman Grotesque Bold"/>
              <a:cs typeface="Eastman Grotesque Bold"/>
              <a:sym typeface="Eastman Grotesque Bold"/>
            </a:endParaRPr>
          </a:p>
        </p:txBody>
      </p:sp>
      <p:sp>
        <p:nvSpPr>
          <p:cNvPr id="12" name="TextBox 12"/>
          <p:cNvSpPr txBox="1"/>
          <p:nvPr/>
        </p:nvSpPr>
        <p:spPr>
          <a:xfrm>
            <a:off x="1912786" y="176213"/>
            <a:ext cx="1051228" cy="1577355"/>
          </a:xfrm>
          <a:prstGeom prst="rect">
            <a:avLst/>
          </a:prstGeom>
        </p:spPr>
        <p:txBody>
          <a:bodyPr lIns="0" tIns="0" rIns="0" bIns="0" rtlCol="0" anchor="t">
            <a:spAutoFit/>
          </a:bodyPr>
          <a:lstStyle/>
          <a:p>
            <a:pPr algn="ctr">
              <a:lnSpc>
                <a:spcPts val="12250"/>
              </a:lnSpc>
              <a:spcBef>
                <a:spcPct val="0"/>
              </a:spcBef>
            </a:pPr>
            <a:r>
              <a:rPr lang="en-US" sz="8750">
                <a:solidFill>
                  <a:srgbClr val="00353F"/>
                </a:solidFill>
                <a:latin typeface="Ample Display"/>
                <a:ea typeface="Ample Display"/>
                <a:cs typeface="Ample Display"/>
                <a:sym typeface="Ample Display"/>
              </a:rPr>
              <a:t>S</a:t>
            </a:r>
            <a:endParaRPr lang="en-US" sz="8750">
              <a:solidFill>
                <a:srgbClr val="00353F"/>
              </a:solidFill>
              <a:latin typeface="Ample Display"/>
              <a:ea typeface="Ample Display"/>
              <a:cs typeface="Ample Display"/>
              <a:sym typeface="Ample Display"/>
            </a:endParaRPr>
          </a:p>
        </p:txBody>
      </p:sp>
      <p:sp>
        <p:nvSpPr>
          <p:cNvPr id="13" name="TextBox 13"/>
          <p:cNvSpPr txBox="1"/>
          <p:nvPr/>
        </p:nvSpPr>
        <p:spPr>
          <a:xfrm>
            <a:off x="6179986" y="176213"/>
            <a:ext cx="1051228" cy="1577355"/>
          </a:xfrm>
          <a:prstGeom prst="rect">
            <a:avLst/>
          </a:prstGeom>
        </p:spPr>
        <p:txBody>
          <a:bodyPr lIns="0" tIns="0" rIns="0" bIns="0" rtlCol="0" anchor="t">
            <a:spAutoFit/>
          </a:bodyPr>
          <a:lstStyle/>
          <a:p>
            <a:pPr algn="ctr">
              <a:lnSpc>
                <a:spcPts val="12250"/>
              </a:lnSpc>
              <a:spcBef>
                <a:spcPct val="0"/>
              </a:spcBef>
            </a:pPr>
            <a:r>
              <a:rPr lang="en-US" sz="8750">
                <a:solidFill>
                  <a:srgbClr val="E2FAFF"/>
                </a:solidFill>
                <a:latin typeface="Ample Display"/>
                <a:ea typeface="Ample Display"/>
                <a:cs typeface="Ample Display"/>
                <a:sym typeface="Ample Display"/>
              </a:rPr>
              <a:t>W</a:t>
            </a:r>
            <a:endParaRPr lang="en-US" sz="8750">
              <a:solidFill>
                <a:srgbClr val="E2FAFF"/>
              </a:solidFill>
              <a:latin typeface="Ample Display"/>
              <a:ea typeface="Ample Display"/>
              <a:cs typeface="Ample Display"/>
              <a:sym typeface="Ample Display"/>
            </a:endParaRPr>
          </a:p>
        </p:txBody>
      </p:sp>
      <p:sp>
        <p:nvSpPr>
          <p:cNvPr id="14" name="TextBox 14"/>
          <p:cNvSpPr txBox="1"/>
          <p:nvPr/>
        </p:nvSpPr>
        <p:spPr>
          <a:xfrm>
            <a:off x="6179986" y="2960687"/>
            <a:ext cx="1051228" cy="1577355"/>
          </a:xfrm>
          <a:prstGeom prst="rect">
            <a:avLst/>
          </a:prstGeom>
        </p:spPr>
        <p:txBody>
          <a:bodyPr lIns="0" tIns="0" rIns="0" bIns="0" rtlCol="0" anchor="t">
            <a:spAutoFit/>
          </a:bodyPr>
          <a:lstStyle/>
          <a:p>
            <a:pPr algn="ctr">
              <a:lnSpc>
                <a:spcPts val="12250"/>
              </a:lnSpc>
              <a:spcBef>
                <a:spcPct val="0"/>
              </a:spcBef>
            </a:pPr>
            <a:r>
              <a:rPr lang="en-US" sz="8750">
                <a:solidFill>
                  <a:srgbClr val="FFFFFF"/>
                </a:solidFill>
                <a:latin typeface="Ample Display"/>
                <a:ea typeface="Ample Display"/>
                <a:cs typeface="Ample Display"/>
                <a:sym typeface="Ample Display"/>
              </a:rPr>
              <a:t>O</a:t>
            </a:r>
            <a:endParaRPr lang="en-US" sz="8750">
              <a:solidFill>
                <a:srgbClr val="FFFFFF"/>
              </a:solidFill>
              <a:latin typeface="Ample Display"/>
              <a:ea typeface="Ample Display"/>
              <a:cs typeface="Ample Display"/>
              <a:sym typeface="Ample Display"/>
            </a:endParaRPr>
          </a:p>
        </p:txBody>
      </p:sp>
      <p:sp>
        <p:nvSpPr>
          <p:cNvPr id="15" name="TextBox 15"/>
          <p:cNvSpPr txBox="1"/>
          <p:nvPr/>
        </p:nvSpPr>
        <p:spPr>
          <a:xfrm>
            <a:off x="1912786" y="2960687"/>
            <a:ext cx="1051228" cy="1577355"/>
          </a:xfrm>
          <a:prstGeom prst="rect">
            <a:avLst/>
          </a:prstGeom>
        </p:spPr>
        <p:txBody>
          <a:bodyPr lIns="0" tIns="0" rIns="0" bIns="0" rtlCol="0" anchor="t">
            <a:spAutoFit/>
          </a:bodyPr>
          <a:lstStyle/>
          <a:p>
            <a:pPr algn="ctr">
              <a:lnSpc>
                <a:spcPts val="12250"/>
              </a:lnSpc>
              <a:spcBef>
                <a:spcPct val="0"/>
              </a:spcBef>
            </a:pPr>
            <a:r>
              <a:rPr lang="en-US" sz="8750">
                <a:solidFill>
                  <a:srgbClr val="DDDDFF"/>
                </a:solidFill>
                <a:latin typeface="Ample Display"/>
                <a:ea typeface="Ample Display"/>
                <a:cs typeface="Ample Display"/>
                <a:sym typeface="Ample Display"/>
              </a:rPr>
              <a:t>T</a:t>
            </a:r>
            <a:endParaRPr lang="en-US" sz="8750">
              <a:solidFill>
                <a:srgbClr val="DDDDFF"/>
              </a:solidFill>
              <a:latin typeface="Ample Display"/>
              <a:ea typeface="Ample Display"/>
              <a:cs typeface="Ample Display"/>
              <a:sym typeface="Ample Display"/>
            </a:endParaRPr>
          </a:p>
        </p:txBody>
      </p:sp>
      <p:sp>
        <p:nvSpPr>
          <p:cNvPr id="16" name="TextBox 16"/>
          <p:cNvSpPr txBox="1"/>
          <p:nvPr/>
        </p:nvSpPr>
        <p:spPr>
          <a:xfrm>
            <a:off x="1050627" y="2105819"/>
            <a:ext cx="7042747" cy="718145"/>
          </a:xfrm>
          <a:prstGeom prst="rect">
            <a:avLst/>
          </a:prstGeom>
        </p:spPr>
        <p:txBody>
          <a:bodyPr lIns="0" tIns="0" rIns="0" bIns="0" rtlCol="0" anchor="t">
            <a:spAutoFit/>
          </a:bodyPr>
          <a:lstStyle/>
          <a:p>
            <a:pPr algn="ctr">
              <a:lnSpc>
                <a:spcPts val="5600"/>
              </a:lnSpc>
              <a:spcBef>
                <a:spcPct val="0"/>
              </a:spcBef>
            </a:pPr>
            <a:r>
              <a:rPr lang="en-US" sz="4000" spc="3200">
                <a:solidFill>
                  <a:srgbClr val="000000"/>
                </a:solidFill>
                <a:latin typeface="Ample Display"/>
                <a:ea typeface="Ample Display"/>
                <a:cs typeface="Ample Display"/>
                <a:sym typeface="Ample Display"/>
              </a:rPr>
              <a:t>ANALYSIS</a:t>
            </a:r>
            <a:endParaRPr lang="en-US" sz="4000" spc="3200">
              <a:solidFill>
                <a:srgbClr val="000000"/>
              </a:solidFill>
              <a:latin typeface="Ample Display"/>
              <a:ea typeface="Ample Display"/>
              <a:cs typeface="Ample Display"/>
              <a:sym typeface="Ample Display"/>
            </a:endParaRPr>
          </a:p>
        </p:txBody>
      </p:sp>
    </p:spTree>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compass</Template>
  <TotalTime>0</TotalTime>
  <Words>9591</Words>
  <Application>WPS Presentation</Application>
  <PresentationFormat>On-screen Show (16:9)</PresentationFormat>
  <Paragraphs>433</Paragraphs>
  <Slides>34</Slides>
  <Notes>9</Notes>
  <HiddenSlides>0</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34</vt:i4>
      </vt:variant>
    </vt:vector>
  </HeadingPairs>
  <TitlesOfParts>
    <vt:vector size="71" baseType="lpstr">
      <vt:lpstr>Arial</vt:lpstr>
      <vt:lpstr>SimSun</vt:lpstr>
      <vt:lpstr>Wingdings</vt:lpstr>
      <vt:lpstr>Wingdings 3</vt:lpstr>
      <vt:lpstr>Raleway Medium</vt:lpstr>
      <vt:lpstr>Segoe Print</vt:lpstr>
      <vt:lpstr>Roboto Condensed Light</vt:lpstr>
      <vt:lpstr>Raleway</vt:lpstr>
      <vt:lpstr>Arial</vt:lpstr>
      <vt:lpstr>الOpen Sans</vt:lpstr>
      <vt:lpstr>Open Sans</vt:lpstr>
      <vt:lpstr>Open Sans</vt:lpstr>
      <vt:lpstr>Rustic Printed</vt:lpstr>
      <vt:lpstr>Canva Sans Medium</vt:lpstr>
      <vt:lpstr>Droid Arabic Naskh Bold</vt:lpstr>
      <vt:lpstr>Poppins</vt:lpstr>
      <vt:lpstr>Eastman Grotesque Bold</vt:lpstr>
      <vt:lpstr>Ample Display</vt:lpstr>
      <vt:lpstr>Eastman Grotesque</vt:lpstr>
      <vt:lpstr>Aldhabi</vt:lpstr>
      <vt:lpstr>Century Gothic</vt:lpstr>
      <vt:lpstr>Microsoft YaHei</vt:lpstr>
      <vt:lpstr>Arial Unicode MS</vt:lpstr>
      <vt:lpstr>Canva Sans</vt:lpstr>
      <vt:lpstr>Canva Sans Bold</vt:lpstr>
      <vt:lpstr>DM Sans</vt:lpstr>
      <vt:lpstr>Book Antiqua</vt:lpstr>
      <vt:lpstr>Anton</vt:lpstr>
      <vt:lpstr>Garet</vt:lpstr>
      <vt:lpstr>Now Heavy</vt:lpstr>
      <vt:lpstr>AC Feel Free</vt:lpstr>
      <vt:lpstr>Calibri</vt:lpstr>
      <vt:lpstr>Times New Roman</vt:lpstr>
      <vt:lpstr>XM Vahid Bold</vt:lpstr>
      <vt:lpstr>Codec Pro</vt:lpstr>
      <vt:lpstr>Tahoma</vt:lpstr>
      <vt:lpstr>Slice</vt:lpstr>
      <vt:lpstr>Medical compass</vt:lpstr>
      <vt:lpstr>Table of Content </vt:lpstr>
      <vt:lpstr>Medical compass</vt:lpstr>
      <vt:lpstr>PowerPoint 演示文稿</vt:lpstr>
      <vt:lpstr>Medical compass</vt:lpstr>
      <vt:lpstr>Objective </vt:lpstr>
      <vt:lpstr>Objectives SMART </vt:lpstr>
      <vt:lpstr>Medical compass</vt:lpstr>
      <vt:lpstr>PowerPoint 演示文稿</vt:lpstr>
      <vt:lpstr>PowerPoint 演示文稿</vt:lpstr>
      <vt:lpstr>PowerPoint 演示文稿</vt:lpstr>
      <vt:lpstr>PowerPoint 演示文稿</vt:lpstr>
      <vt:lpstr>PowerPoint 演示文稿</vt:lpstr>
      <vt:lpstr>Medical compass</vt:lpstr>
      <vt:lpstr>PowerPoint 演示文稿</vt:lpstr>
      <vt:lpstr>PowerPoint 演示文稿</vt:lpstr>
      <vt:lpstr>Marketing Mix </vt:lpstr>
      <vt:lpstr>Medical compass</vt:lpstr>
      <vt:lpstr>PowerPoint 演示文稿</vt:lpstr>
      <vt:lpstr>PowerPoint 演示文稿</vt:lpstr>
      <vt:lpstr>PowerPoint 演示文稿</vt:lpstr>
      <vt:lpstr>Classification the segment</vt:lpstr>
      <vt:lpstr>PowerPoint 演示文稿</vt:lpstr>
      <vt:lpstr>Medical compass</vt:lpstr>
      <vt:lpstr>PowerPoint 演示文稿</vt:lpstr>
      <vt:lpstr>Countries</vt:lpstr>
      <vt:lpstr>Value Proposition </vt:lpstr>
      <vt:lpstr>Medical compass</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mariam ibrahim</dc:creator>
  <cp:lastModifiedBy>WPS_1663753349</cp:lastModifiedBy>
  <cp:revision>2</cp:revision>
  <dcterms:created xsi:type="dcterms:W3CDTF">2025-08-16T12:58:00Z</dcterms:created>
  <dcterms:modified xsi:type="dcterms:W3CDTF">2025-08-17T18:11:35Z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B37DD958FD524F76A7A6553E0DC115D6_13</vt:lpwstr>
  </property>
  <property fmtid="{D5CDD505-2E9C-101B-9397-08002B2CF9AE}" pid="3" name="KSOProductBuildVer">
    <vt:lpwstr>1033-12.2.0.21931</vt:lpwstr>
  </property>
</Properties>
</file>